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275" r:id="rId3"/>
    <p:sldId id="258" r:id="rId4"/>
    <p:sldId id="260" r:id="rId5"/>
    <p:sldId id="276" r:id="rId6"/>
    <p:sldId id="277" r:id="rId7"/>
    <p:sldId id="278" r:id="rId8"/>
    <p:sldId id="279" r:id="rId9"/>
    <p:sldId id="280" r:id="rId10"/>
    <p:sldId id="292" r:id="rId11"/>
    <p:sldId id="281" r:id="rId12"/>
    <p:sldId id="282" r:id="rId13"/>
    <p:sldId id="283" r:id="rId14"/>
    <p:sldId id="293" r:id="rId15"/>
    <p:sldId id="284" r:id="rId16"/>
    <p:sldId id="285" r:id="rId17"/>
    <p:sldId id="291" r:id="rId18"/>
    <p:sldId id="290" r:id="rId19"/>
    <p:sldId id="286" r:id="rId20"/>
    <p:sldId id="288" r:id="rId21"/>
    <p:sldId id="287" r:id="rId22"/>
    <p:sldId id="289" r:id="rId23"/>
    <p:sldId id="294" r:id="rId24"/>
    <p:sldId id="295" r:id="rId25"/>
    <p:sldId id="296" r:id="rId26"/>
  </p:sldIdLst>
  <p:sldSz cx="9144000" cy="5143500" type="screen16x9"/>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37" autoAdjust="0"/>
  </p:normalViewPr>
  <p:slideViewPr>
    <p:cSldViewPr>
      <p:cViewPr>
        <p:scale>
          <a:sx n="70" d="100"/>
          <a:sy n="70" d="100"/>
        </p:scale>
        <p:origin x="-1085" y="-259"/>
      </p:cViewPr>
      <p:guideLst>
        <p:guide orient="horz" pos="1620"/>
        <p:guide pos="2880"/>
      </p:guideLst>
    </p:cSldViewPr>
  </p:slideViewPr>
  <p:outlineViewPr>
    <p:cViewPr>
      <p:scale>
        <a:sx n="33" d="100"/>
        <a:sy n="33" d="100"/>
      </p:scale>
      <p:origin x="0" y="202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2F89D5D9-1D7D-44C8-9C3F-81C7F56A0852}" type="datetimeFigureOut">
              <a:rPr lang="en-US" smtClean="0"/>
              <a:pPr/>
              <a:t>1/11/2020</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0F6D370D-DFF1-4171-80CA-BAF881624C7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9C39D1C3-E684-45BE-B753-EE21D1DACA8D}" type="datetimeFigureOut">
              <a:rPr lang="en-US" smtClean="0"/>
              <a:pPr/>
              <a:t>1/11/2020</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B828A74A-AE8A-4EDA-AB9F-6A19ADFFD91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95400" y="1657350"/>
            <a:ext cx="7162800" cy="857250"/>
          </a:xfrm>
        </p:spPr>
        <p:txBody>
          <a:bodyPr/>
          <a:lstStyle>
            <a:lvl1pPr>
              <a:defRPr sz="44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524000" y="2628900"/>
            <a:ext cx="6400800" cy="800100"/>
          </a:xfrm>
        </p:spPr>
        <p:txBody>
          <a:bodyPr/>
          <a:lstStyle>
            <a:lvl1pPr marL="0" indent="0" algn="ctr">
              <a:buFontTx/>
              <a:buNone/>
              <a:defRPr b="1"/>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685800" y="4572000"/>
            <a:ext cx="1905000" cy="285750"/>
          </a:xfrm>
        </p:spPr>
        <p:txBody>
          <a:bodyPr/>
          <a:lstStyle>
            <a:lvl1pPr>
              <a:defRPr/>
            </a:lvl1pPr>
          </a:lstStyle>
          <a:p>
            <a:fld id="{1AB4154D-642C-4D82-8BC0-721A599C00C0}" type="datetime1">
              <a:rPr lang="en-US" smtClean="0"/>
              <a:pPr/>
              <a:t>1/11/2020</a:t>
            </a:fld>
            <a:endParaRPr lang="en-US"/>
          </a:p>
        </p:txBody>
      </p:sp>
      <p:sp>
        <p:nvSpPr>
          <p:cNvPr id="3077" name="Rectangle 5"/>
          <p:cNvSpPr>
            <a:spLocks noGrp="1" noChangeArrowheads="1"/>
          </p:cNvSpPr>
          <p:nvPr>
            <p:ph type="ftr" sz="quarter" idx="3"/>
          </p:nvPr>
        </p:nvSpPr>
        <p:spPr>
          <a:xfrm>
            <a:off x="3124200" y="4572000"/>
            <a:ext cx="2895600" cy="285750"/>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4572000"/>
            <a:ext cx="1905000" cy="285750"/>
          </a:xfrm>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29A21EB-956B-4306-AB6F-C16232956F6D}" type="datetime1">
              <a:rPr lang="en-US" smtClean="0"/>
              <a:pPr/>
              <a:t>1/11/2020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971550"/>
            <a:ext cx="1924050" cy="37147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19200" y="971550"/>
            <a:ext cx="5619750" cy="3714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5D2550F-DF3E-4FF3-90CE-1E194FD006E6}" type="datetime1">
              <a:rPr lang="en-US" smtClean="0"/>
              <a:pPr/>
              <a:t>1/11/2020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B0C22CB-0938-4BB1-9FAE-7958EA3BDA79}" type="datetime1">
              <a:rPr lang="en-US" smtClean="0"/>
              <a:pPr/>
              <a:t>1/11/2020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9FAB2F5-F3D8-47D9-B678-7851A51BBD39}" type="datetime1">
              <a:rPr lang="en-US" smtClean="0"/>
              <a:pPr/>
              <a:t>1/11/2020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1714500"/>
            <a:ext cx="37719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714500"/>
            <a:ext cx="37719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EDFD6A5F-AED0-44FA-9CF5-92191945F036}" type="datetime1">
              <a:rPr lang="en-US" smtClean="0"/>
              <a:pPr/>
              <a:t>1/11/2020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BA33D6D6-4C95-49BB-B977-56A4F5A2A0F0}" type="datetime1">
              <a:rPr lang="en-US" smtClean="0"/>
              <a:pPr/>
              <a:t>1/11/2020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6EA5F59C-8C17-4AE3-8F97-24CDC7FBDE7B}" type="datetime1">
              <a:rPr lang="en-US" smtClean="0"/>
              <a:pPr/>
              <a:t>1/11/2020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A8122D3-CEDF-4A64-B640-A8B0511691CB}" type="datetime1">
              <a:rPr lang="en-US" smtClean="0"/>
              <a:pPr/>
              <a:t>1/11/2020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30E1DE4-C2B2-423C-B87D-015A0ED49A50}" type="datetime1">
              <a:rPr lang="en-US" smtClean="0"/>
              <a:pPr/>
              <a:t>1/11/2020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D9239085-B3B6-4330-A147-DEE62CB8D92C}" type="datetime1">
              <a:rPr lang="en-US" smtClean="0"/>
              <a:pPr/>
              <a:t>1/11/2020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8E0DA3-18E5-42F7-8F07-9037DA3A28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19200" y="971550"/>
            <a:ext cx="7696200" cy="685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19200" y="1714500"/>
            <a:ext cx="7696200" cy="2971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04800" y="4743450"/>
            <a:ext cx="19050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fld id="{64F15E5D-CA50-4715-95E9-5249B44706D3}" type="datetime1">
              <a:rPr lang="en-US" smtClean="0"/>
              <a:pPr/>
              <a:t>1/11/2020</a:t>
            </a:fld>
            <a:endParaRPr lang="en-US"/>
          </a:p>
        </p:txBody>
      </p:sp>
      <p:sp>
        <p:nvSpPr>
          <p:cNvPr id="1029" name="Rectangle 5"/>
          <p:cNvSpPr>
            <a:spLocks noGrp="1" noChangeArrowheads="1"/>
          </p:cNvSpPr>
          <p:nvPr>
            <p:ph type="ftr" sz="quarter" idx="3"/>
          </p:nvPr>
        </p:nvSpPr>
        <p:spPr bwMode="auto">
          <a:xfrm>
            <a:off x="3200400" y="4743450"/>
            <a:ext cx="28956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1030" name="Rectangle 6"/>
          <p:cNvSpPr>
            <a:spLocks noGrp="1" noChangeArrowheads="1"/>
          </p:cNvSpPr>
          <p:nvPr>
            <p:ph type="sldNum" sz="quarter" idx="4"/>
          </p:nvPr>
        </p:nvSpPr>
        <p:spPr bwMode="auto">
          <a:xfrm>
            <a:off x="7010400" y="4743450"/>
            <a:ext cx="19050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8F8E0DA3-18E5-42F7-8F07-9037DA3A2818}"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Black" pitchFamily="34" charset="0"/>
        </a:defRPr>
      </a:lvl2pPr>
      <a:lvl3pPr algn="l" rtl="0" eaLnBrk="1" fontAlgn="base" hangingPunct="1">
        <a:spcBef>
          <a:spcPct val="0"/>
        </a:spcBef>
        <a:spcAft>
          <a:spcPct val="0"/>
        </a:spcAft>
        <a:defRPr sz="4000">
          <a:solidFill>
            <a:schemeClr val="tx2"/>
          </a:solidFill>
          <a:latin typeface="Arial Black" pitchFamily="34" charset="0"/>
        </a:defRPr>
      </a:lvl3pPr>
      <a:lvl4pPr algn="l" rtl="0" eaLnBrk="1" fontAlgn="base" hangingPunct="1">
        <a:spcBef>
          <a:spcPct val="0"/>
        </a:spcBef>
        <a:spcAft>
          <a:spcPct val="0"/>
        </a:spcAft>
        <a:defRPr sz="4000">
          <a:solidFill>
            <a:schemeClr val="tx2"/>
          </a:solidFill>
          <a:latin typeface="Arial Black" pitchFamily="34" charset="0"/>
        </a:defRPr>
      </a:lvl4pPr>
      <a:lvl5pPr algn="l" rtl="0" eaLnBrk="1" fontAlgn="base" hangingPunct="1">
        <a:spcBef>
          <a:spcPct val="0"/>
        </a:spcBef>
        <a:spcAft>
          <a:spcPct val="0"/>
        </a:spcAft>
        <a:defRPr sz="4000">
          <a:solidFill>
            <a:schemeClr val="tx2"/>
          </a:solidFill>
          <a:latin typeface="Arial Black" pitchFamily="34" charset="0"/>
        </a:defRPr>
      </a:lvl5pPr>
      <a:lvl6pPr marL="457200" algn="l" rtl="0" eaLnBrk="1" fontAlgn="base" hangingPunct="1">
        <a:spcBef>
          <a:spcPct val="0"/>
        </a:spcBef>
        <a:spcAft>
          <a:spcPct val="0"/>
        </a:spcAft>
        <a:defRPr sz="4000">
          <a:solidFill>
            <a:schemeClr val="tx2"/>
          </a:solidFill>
          <a:latin typeface="Arial Black" pitchFamily="34" charset="0"/>
        </a:defRPr>
      </a:lvl6pPr>
      <a:lvl7pPr marL="914400" algn="l" rtl="0" eaLnBrk="1" fontAlgn="base" hangingPunct="1">
        <a:spcBef>
          <a:spcPct val="0"/>
        </a:spcBef>
        <a:spcAft>
          <a:spcPct val="0"/>
        </a:spcAft>
        <a:defRPr sz="4000">
          <a:solidFill>
            <a:schemeClr val="tx2"/>
          </a:solidFill>
          <a:latin typeface="Arial Black" pitchFamily="34" charset="0"/>
        </a:defRPr>
      </a:lvl7pPr>
      <a:lvl8pPr marL="1371600" algn="l" rtl="0" eaLnBrk="1" fontAlgn="base" hangingPunct="1">
        <a:spcBef>
          <a:spcPct val="0"/>
        </a:spcBef>
        <a:spcAft>
          <a:spcPct val="0"/>
        </a:spcAft>
        <a:defRPr sz="4000">
          <a:solidFill>
            <a:schemeClr val="tx2"/>
          </a:solidFill>
          <a:latin typeface="Arial Black" pitchFamily="34" charset="0"/>
        </a:defRPr>
      </a:lvl8pPr>
      <a:lvl9pPr marL="1828800" algn="l" rtl="0" eaLnBrk="1" fontAlgn="base" hangingPunct="1">
        <a:spcBef>
          <a:spcPct val="0"/>
        </a:spcBef>
        <a:spcAft>
          <a:spcPct val="0"/>
        </a:spcAft>
        <a:defRPr sz="40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123950"/>
            <a:ext cx="7162800" cy="1600200"/>
          </a:xfrm>
        </p:spPr>
        <p:txBody>
          <a:bodyPr/>
          <a:lstStyle/>
          <a:p>
            <a:pPr algn="ctr"/>
            <a:r>
              <a:rPr lang="en-US" sz="4000" dirty="0" smtClean="0">
                <a:latin typeface="+mn-lt"/>
              </a:rPr>
              <a:t>The Look Of Love</a:t>
            </a:r>
            <a:br>
              <a:rPr lang="en-US" sz="4000" dirty="0" smtClean="0">
                <a:latin typeface="+mn-lt"/>
              </a:rPr>
            </a:br>
            <a:r>
              <a:rPr lang="en-US" sz="4000" dirty="0" smtClean="0">
                <a:latin typeface="+mn-lt"/>
              </a:rPr>
              <a:t>The Corinthian Correction</a:t>
            </a:r>
            <a:endParaRPr lang="en-US" sz="4000" dirty="0">
              <a:latin typeface="+mn-lt"/>
            </a:endParaRPr>
          </a:p>
        </p:txBody>
      </p:sp>
      <p:sp>
        <p:nvSpPr>
          <p:cNvPr id="4" name="Slide Number Placeholder 3"/>
          <p:cNvSpPr>
            <a:spLocks noGrp="1"/>
          </p:cNvSpPr>
          <p:nvPr>
            <p:ph type="sldNum" sz="quarter" idx="4"/>
          </p:nvPr>
        </p:nvSpPr>
        <p:spPr/>
        <p:txBody>
          <a:bodyPr/>
          <a:lstStyle/>
          <a:p>
            <a:fld id="{8F8E0DA3-18E5-42F7-8F07-9037DA3A2818}"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971550"/>
            <a:ext cx="7696200" cy="2514600"/>
          </a:xfrm>
        </p:spPr>
        <p:txBody>
          <a:bodyPr/>
          <a:lstStyle/>
          <a:p>
            <a:pPr algn="ctr"/>
            <a:r>
              <a:rPr lang="en-US" dirty="0" smtClean="0">
                <a:latin typeface="+mn-lt"/>
              </a:rPr>
              <a:t>What Does Scripture Record As The First Thing God Ever Did?</a:t>
            </a:r>
            <a:endParaRPr lang="en-US" dirty="0">
              <a:latin typeface="+mn-lt"/>
            </a:endParaRPr>
          </a:p>
        </p:txBody>
      </p:sp>
      <p:sp>
        <p:nvSpPr>
          <p:cNvPr id="4" name="Slide Number Placeholder 3"/>
          <p:cNvSpPr>
            <a:spLocks noGrp="1"/>
          </p:cNvSpPr>
          <p:nvPr>
            <p:ph type="sldNum" sz="quarter" idx="12"/>
          </p:nvPr>
        </p:nvSpPr>
        <p:spPr/>
        <p:txBody>
          <a:bodyPr/>
          <a:lstStyle/>
          <a:p>
            <a:fld id="{8F8E0DA3-18E5-42F7-8F07-9037DA3A2818}"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85750"/>
            <a:ext cx="7696200" cy="685800"/>
          </a:xfrm>
        </p:spPr>
        <p:txBody>
          <a:bodyPr/>
          <a:lstStyle/>
          <a:p>
            <a:pPr algn="ctr"/>
            <a:r>
              <a:rPr lang="en-US" sz="3600" dirty="0" smtClean="0">
                <a:latin typeface="+mn-lt"/>
              </a:rPr>
              <a:t>What God Did First?</a:t>
            </a:r>
            <a:endParaRPr lang="en-US" sz="3600" dirty="0">
              <a:latin typeface="+mn-lt"/>
            </a:endParaRPr>
          </a:p>
        </p:txBody>
      </p:sp>
      <p:sp>
        <p:nvSpPr>
          <p:cNvPr id="5" name="Slide Number Placeholder 4"/>
          <p:cNvSpPr>
            <a:spLocks noGrp="1"/>
          </p:cNvSpPr>
          <p:nvPr>
            <p:ph type="sldNum" sz="quarter" idx="12"/>
          </p:nvPr>
        </p:nvSpPr>
        <p:spPr/>
        <p:txBody>
          <a:bodyPr/>
          <a:lstStyle/>
          <a:p>
            <a:fld id="{8F8E0DA3-18E5-42F7-8F07-9037DA3A2818}" type="slidenum">
              <a:rPr lang="en-US" smtClean="0"/>
              <a:pPr/>
              <a:t>11</a:t>
            </a:fld>
            <a:endParaRPr lang="en-US"/>
          </a:p>
        </p:txBody>
      </p:sp>
      <p:sp>
        <p:nvSpPr>
          <p:cNvPr id="7" name="Rectangle 6"/>
          <p:cNvSpPr/>
          <p:nvPr/>
        </p:nvSpPr>
        <p:spPr>
          <a:xfrm>
            <a:off x="457200" y="1123950"/>
            <a:ext cx="8229600" cy="3631763"/>
          </a:xfrm>
          <a:prstGeom prst="rect">
            <a:avLst/>
          </a:prstGeom>
        </p:spPr>
        <p:txBody>
          <a:bodyPr wrap="square">
            <a:spAutoFit/>
          </a:bodyPr>
          <a:lstStyle/>
          <a:p>
            <a:pPr algn="ctr">
              <a:lnSpc>
                <a:spcPts val="2300"/>
              </a:lnSpc>
            </a:pPr>
            <a:r>
              <a:rPr lang="en-US" sz="2200" b="1" dirty="0" smtClean="0"/>
              <a:t>Revelation 13:8 (NIV) </a:t>
            </a:r>
            <a:r>
              <a:rPr lang="en-US" sz="2200" dirty="0" smtClean="0"/>
              <a:t/>
            </a:r>
            <a:br>
              <a:rPr lang="en-US" sz="2200" dirty="0" smtClean="0"/>
            </a:br>
            <a:r>
              <a:rPr lang="en-US" sz="2200" dirty="0" smtClean="0"/>
              <a:t>All inhabitants of the earth will worship the beast--all whose names have not been written in the book of life belonging to </a:t>
            </a:r>
            <a:r>
              <a:rPr lang="en-US" sz="2200" u="sng" dirty="0" smtClean="0"/>
              <a:t>the Lamb that was slain from the creation of the world.</a:t>
            </a:r>
          </a:p>
          <a:p>
            <a:pPr algn="ctr">
              <a:lnSpc>
                <a:spcPts val="2300"/>
              </a:lnSpc>
            </a:pPr>
            <a:endParaRPr lang="en-US" sz="2200" dirty="0" smtClean="0"/>
          </a:p>
          <a:p>
            <a:pPr algn="ctr">
              <a:lnSpc>
                <a:spcPts val="2300"/>
              </a:lnSpc>
            </a:pPr>
            <a:r>
              <a:rPr lang="en-US" sz="2200" b="1" dirty="0" smtClean="0"/>
              <a:t>1 Peter 1:18-20 (NIV) </a:t>
            </a:r>
            <a:r>
              <a:rPr lang="en-US" sz="2200" dirty="0" smtClean="0"/>
              <a:t/>
            </a:r>
            <a:br>
              <a:rPr lang="en-US" sz="2200" dirty="0" smtClean="0"/>
            </a:br>
            <a:r>
              <a:rPr lang="en-US" sz="2200" baseline="30000" dirty="0" smtClean="0"/>
              <a:t>18 </a:t>
            </a:r>
            <a:r>
              <a:rPr lang="en-US" sz="2200" dirty="0" smtClean="0"/>
              <a:t> For you know that it was not with perishable things such as silver or gold that you were redeemed from the empty way of life handed down to you from your forefathers, </a:t>
            </a:r>
            <a:r>
              <a:rPr lang="en-US" sz="2200" baseline="30000" dirty="0" smtClean="0"/>
              <a:t>19 </a:t>
            </a:r>
            <a:r>
              <a:rPr lang="en-US" sz="2200" dirty="0" smtClean="0"/>
              <a:t> but with the precious blood of Christ, a lamb without blemish or defect. </a:t>
            </a:r>
            <a:r>
              <a:rPr lang="en-US" sz="2200" baseline="30000" dirty="0" smtClean="0"/>
              <a:t>20 </a:t>
            </a:r>
            <a:r>
              <a:rPr lang="en-US" sz="2200" dirty="0" smtClean="0"/>
              <a:t> </a:t>
            </a:r>
            <a:r>
              <a:rPr lang="en-US" sz="2200" u="sng" dirty="0" smtClean="0"/>
              <a:t>He was chosen before the creation of the world,</a:t>
            </a:r>
            <a:r>
              <a:rPr lang="en-US" sz="2200" dirty="0" smtClean="0"/>
              <a:t> but was revealed in these last times for your sake.  </a:t>
            </a:r>
            <a:endParaRPr lang="en-US"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8F8E0DA3-18E5-42F7-8F07-9037DA3A2818}" type="slidenum">
              <a:rPr lang="en-US" smtClean="0"/>
              <a:pPr/>
              <a:t>12</a:t>
            </a:fld>
            <a:endParaRPr lang="en-US"/>
          </a:p>
        </p:txBody>
      </p:sp>
      <p:sp>
        <p:nvSpPr>
          <p:cNvPr id="7" name="Rectangle 6"/>
          <p:cNvSpPr/>
          <p:nvPr/>
        </p:nvSpPr>
        <p:spPr>
          <a:xfrm>
            <a:off x="381000" y="361950"/>
            <a:ext cx="8382000" cy="4516621"/>
          </a:xfrm>
          <a:prstGeom prst="rect">
            <a:avLst/>
          </a:prstGeom>
        </p:spPr>
        <p:txBody>
          <a:bodyPr wrap="square">
            <a:spAutoFit/>
          </a:bodyPr>
          <a:lstStyle/>
          <a:p>
            <a:pPr algn="ctr">
              <a:lnSpc>
                <a:spcPts val="2300"/>
              </a:lnSpc>
            </a:pPr>
            <a:r>
              <a:rPr lang="en-US" sz="2200" dirty="0" smtClean="0"/>
              <a:t>Ephesians 1:4-6 (NIV) </a:t>
            </a:r>
            <a:br>
              <a:rPr lang="en-US" sz="2200" dirty="0" smtClean="0"/>
            </a:br>
            <a:r>
              <a:rPr lang="en-US" sz="2200" dirty="0" smtClean="0"/>
              <a:t>For </a:t>
            </a:r>
            <a:r>
              <a:rPr lang="en-US" sz="2200" u="sng" dirty="0" smtClean="0"/>
              <a:t>he chose us in him before the creation of the world</a:t>
            </a:r>
            <a:r>
              <a:rPr lang="en-US" sz="2200" dirty="0" smtClean="0"/>
              <a:t> to be holy and blameless in his sight. In love </a:t>
            </a:r>
            <a:r>
              <a:rPr lang="en-US" sz="2200" baseline="30000" dirty="0" smtClean="0"/>
              <a:t>5 </a:t>
            </a:r>
            <a:r>
              <a:rPr lang="en-US" sz="2200" dirty="0" smtClean="0"/>
              <a:t> he predestined us to be adopted as his sons through Jesus Christ, in accordance with his pleasure and will-- </a:t>
            </a:r>
            <a:r>
              <a:rPr lang="en-US" sz="2200" baseline="30000" dirty="0" smtClean="0"/>
              <a:t>6 </a:t>
            </a:r>
            <a:r>
              <a:rPr lang="en-US" sz="2200" dirty="0" smtClean="0"/>
              <a:t> to the praise of his glorious grace, which he has freely given us in the One he loves.</a:t>
            </a:r>
          </a:p>
          <a:p>
            <a:pPr algn="ctr">
              <a:lnSpc>
                <a:spcPts val="2300"/>
              </a:lnSpc>
            </a:pPr>
            <a:endParaRPr lang="en-US" sz="2200" dirty="0" smtClean="0"/>
          </a:p>
          <a:p>
            <a:pPr algn="ctr">
              <a:lnSpc>
                <a:spcPts val="2300"/>
              </a:lnSpc>
            </a:pPr>
            <a:r>
              <a:rPr lang="en-US" sz="2200" dirty="0" smtClean="0"/>
              <a:t>Titus 1:2 (NIV) </a:t>
            </a:r>
            <a:br>
              <a:rPr lang="en-US" sz="2200" dirty="0" smtClean="0"/>
            </a:br>
            <a:r>
              <a:rPr lang="en-US" sz="2200" dirty="0" smtClean="0"/>
              <a:t>“…a faith and knowledge resting on </a:t>
            </a:r>
            <a:r>
              <a:rPr lang="en-US" sz="2200" u="sng" dirty="0" smtClean="0"/>
              <a:t>the hope of eternal life, which God, who does not lie, promised before the beginning of time</a:t>
            </a:r>
            <a:r>
              <a:rPr lang="en-US" sz="2200" dirty="0" smtClean="0"/>
              <a:t>,…”</a:t>
            </a:r>
          </a:p>
          <a:p>
            <a:pPr algn="ctr">
              <a:lnSpc>
                <a:spcPts val="2300"/>
              </a:lnSpc>
            </a:pPr>
            <a:endParaRPr lang="en-US" sz="2200" dirty="0" smtClean="0"/>
          </a:p>
          <a:p>
            <a:pPr algn="ctr">
              <a:lnSpc>
                <a:spcPts val="2300"/>
              </a:lnSpc>
            </a:pPr>
            <a:r>
              <a:rPr lang="en-US" sz="2200" dirty="0" smtClean="0"/>
              <a:t> John 17:24 (NIV) </a:t>
            </a:r>
            <a:br>
              <a:rPr lang="en-US" sz="2200" dirty="0" smtClean="0"/>
            </a:br>
            <a:r>
              <a:rPr lang="en-US" sz="2200" dirty="0" smtClean="0"/>
              <a:t>"Father, I want those you have given me to be with me where I am, and to see my glory, the glory you have given me because </a:t>
            </a:r>
            <a:r>
              <a:rPr lang="en-US" sz="2200" u="sng" dirty="0" smtClean="0"/>
              <a:t>you loved me before the creation of the world</a:t>
            </a:r>
            <a:r>
              <a:rPr lang="en-US" sz="2200" dirty="0" smtClean="0"/>
              <a:t>.</a:t>
            </a:r>
            <a:endParaRPr lang="en-US"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85750"/>
            <a:ext cx="7696200" cy="4343400"/>
          </a:xfrm>
        </p:spPr>
        <p:txBody>
          <a:bodyPr/>
          <a:lstStyle/>
          <a:p>
            <a:pPr algn="ctr"/>
            <a:r>
              <a:rPr lang="en-US" sz="3600" dirty="0" smtClean="0">
                <a:latin typeface="+mn-lt"/>
              </a:rPr>
              <a:t>God’s Plan to Save the World</a:t>
            </a:r>
            <a:br>
              <a:rPr lang="en-US" sz="3600" dirty="0" smtClean="0">
                <a:latin typeface="+mn-lt"/>
              </a:rPr>
            </a:br>
            <a:r>
              <a:rPr lang="en-US" sz="3600" dirty="0" smtClean="0">
                <a:latin typeface="+mn-lt"/>
              </a:rPr>
              <a:t>Exists</a:t>
            </a:r>
            <a:br>
              <a:rPr lang="en-US" sz="3600" dirty="0" smtClean="0">
                <a:latin typeface="+mn-lt"/>
              </a:rPr>
            </a:br>
            <a:r>
              <a:rPr lang="en-US" sz="3600" dirty="0" smtClean="0">
                <a:latin typeface="+mn-lt"/>
              </a:rPr>
              <a:t>Because God Loved First. </a:t>
            </a:r>
            <a:br>
              <a:rPr lang="en-US" sz="3600" dirty="0" smtClean="0">
                <a:latin typeface="+mn-lt"/>
              </a:rPr>
            </a:br>
            <a:r>
              <a:rPr lang="en-US" sz="3600" dirty="0" smtClean="0">
                <a:latin typeface="+mn-lt"/>
              </a:rPr>
              <a:t/>
            </a:r>
            <a:br>
              <a:rPr lang="en-US" sz="3600" dirty="0" smtClean="0">
                <a:latin typeface="+mn-lt"/>
              </a:rPr>
            </a:br>
            <a:r>
              <a:rPr lang="en-US" sz="2800" dirty="0" smtClean="0">
                <a:latin typeface="+mn-lt"/>
              </a:rPr>
              <a:t>1 John 4:11 (ESV) </a:t>
            </a:r>
            <a:br>
              <a:rPr lang="en-US" sz="2800" dirty="0" smtClean="0">
                <a:latin typeface="+mn-lt"/>
              </a:rPr>
            </a:br>
            <a:r>
              <a:rPr lang="en-US" sz="2800" dirty="0" smtClean="0">
                <a:latin typeface="+mn-lt"/>
              </a:rPr>
              <a:t>Beloved, if God so loved us, we also ought to love one another.</a:t>
            </a:r>
            <a:endParaRPr lang="en-US" sz="3600" dirty="0">
              <a:latin typeface="+mn-lt"/>
            </a:endParaRPr>
          </a:p>
        </p:txBody>
      </p:sp>
      <p:sp>
        <p:nvSpPr>
          <p:cNvPr id="5" name="Slide Number Placeholder 4"/>
          <p:cNvSpPr>
            <a:spLocks noGrp="1"/>
          </p:cNvSpPr>
          <p:nvPr>
            <p:ph type="sldNum" sz="quarter" idx="12"/>
          </p:nvPr>
        </p:nvSpPr>
        <p:spPr/>
        <p:txBody>
          <a:bodyPr/>
          <a:lstStyle/>
          <a:p>
            <a:fld id="{8F8E0DA3-18E5-42F7-8F07-9037DA3A2818}"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66750"/>
            <a:ext cx="7696200" cy="3048000"/>
          </a:xfrm>
        </p:spPr>
        <p:txBody>
          <a:bodyPr/>
          <a:lstStyle/>
          <a:p>
            <a:pPr algn="ctr"/>
            <a:r>
              <a:rPr lang="en-US" dirty="0" smtClean="0">
                <a:latin typeface="+mn-lt"/>
              </a:rPr>
              <a:t>The New Testament</a:t>
            </a:r>
            <a:br>
              <a:rPr lang="en-US" dirty="0" smtClean="0">
                <a:latin typeface="+mn-lt"/>
              </a:rPr>
            </a:br>
            <a:r>
              <a:rPr lang="en-US" dirty="0" smtClean="0">
                <a:latin typeface="+mn-lt"/>
              </a:rPr>
              <a:t>Reveals A Striking Contrast</a:t>
            </a:r>
            <a:br>
              <a:rPr lang="en-US" dirty="0" smtClean="0">
                <a:latin typeface="+mn-lt"/>
              </a:rPr>
            </a:br>
            <a:r>
              <a:rPr lang="en-US" dirty="0" smtClean="0">
                <a:latin typeface="+mn-lt"/>
              </a:rPr>
              <a:t>To The Idea Of </a:t>
            </a:r>
            <a:br>
              <a:rPr lang="en-US" dirty="0" smtClean="0">
                <a:latin typeface="+mn-lt"/>
              </a:rPr>
            </a:br>
            <a:r>
              <a:rPr lang="en-US" dirty="0" smtClean="0">
                <a:latin typeface="+mn-lt"/>
              </a:rPr>
              <a:t>Love First.</a:t>
            </a:r>
            <a:endParaRPr lang="en-US" dirty="0">
              <a:latin typeface="+mn-lt"/>
            </a:endParaRPr>
          </a:p>
        </p:txBody>
      </p:sp>
      <p:sp>
        <p:nvSpPr>
          <p:cNvPr id="4" name="Slide Number Placeholder 3"/>
          <p:cNvSpPr>
            <a:spLocks noGrp="1"/>
          </p:cNvSpPr>
          <p:nvPr>
            <p:ph type="sldNum" sz="quarter" idx="12"/>
          </p:nvPr>
        </p:nvSpPr>
        <p:spPr/>
        <p:txBody>
          <a:bodyPr/>
          <a:lstStyle/>
          <a:p>
            <a:fld id="{8F8E0DA3-18E5-42F7-8F07-9037DA3A2818}"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09550"/>
            <a:ext cx="8229600" cy="990600"/>
          </a:xfrm>
        </p:spPr>
        <p:txBody>
          <a:bodyPr/>
          <a:lstStyle/>
          <a:p>
            <a:pPr algn="ctr"/>
            <a:r>
              <a:rPr lang="en-US" sz="3600" dirty="0" smtClean="0">
                <a:latin typeface="+mn-lt"/>
              </a:rPr>
              <a:t>The Church of God At Corinth</a:t>
            </a:r>
            <a:endParaRPr lang="en-US" sz="3600" dirty="0">
              <a:latin typeface="+mn-lt"/>
            </a:endParaRPr>
          </a:p>
        </p:txBody>
      </p:sp>
      <p:sp>
        <p:nvSpPr>
          <p:cNvPr id="6" name="Content Placeholder 5"/>
          <p:cNvSpPr>
            <a:spLocks noGrp="1"/>
          </p:cNvSpPr>
          <p:nvPr>
            <p:ph idx="1"/>
          </p:nvPr>
        </p:nvSpPr>
        <p:spPr>
          <a:xfrm>
            <a:off x="457200" y="1200150"/>
            <a:ext cx="8229600" cy="2971800"/>
          </a:xfrm>
        </p:spPr>
        <p:txBody>
          <a:bodyPr/>
          <a:lstStyle/>
          <a:p>
            <a:pPr marL="0" indent="0" algn="ctr">
              <a:buNone/>
            </a:pPr>
            <a:r>
              <a:rPr lang="en-US" sz="2400" b="1" dirty="0" smtClean="0"/>
              <a:t>1 Corinthians 1:1-3 (NIV) </a:t>
            </a:r>
            <a:r>
              <a:rPr lang="en-US" sz="2400" dirty="0" smtClean="0"/>
              <a:t/>
            </a:r>
            <a:br>
              <a:rPr lang="en-US" sz="2400" dirty="0" smtClean="0"/>
            </a:br>
            <a:r>
              <a:rPr lang="en-US" sz="2400" baseline="30000" dirty="0" smtClean="0"/>
              <a:t>1 </a:t>
            </a:r>
            <a:r>
              <a:rPr lang="en-US" sz="2400" dirty="0" smtClean="0"/>
              <a:t> Paul, called to be an apostle of Christ Jesus by the will of God, and our brother </a:t>
            </a:r>
            <a:r>
              <a:rPr lang="en-US" sz="2400" dirty="0" err="1" smtClean="0"/>
              <a:t>Sosthenes</a:t>
            </a:r>
            <a:r>
              <a:rPr lang="en-US" sz="2400" dirty="0" smtClean="0"/>
              <a:t>, </a:t>
            </a:r>
            <a:r>
              <a:rPr lang="en-US" sz="2400" baseline="30000" dirty="0" smtClean="0"/>
              <a:t>2 </a:t>
            </a:r>
            <a:r>
              <a:rPr lang="en-US" sz="2400" dirty="0" smtClean="0"/>
              <a:t> To the church of God in Corinth, to those sanctified in Christ Jesus and called to be holy, together with all those everywhere who call on the name of our Lord Jesus Christ--their Lord and ours: </a:t>
            </a:r>
            <a:r>
              <a:rPr lang="en-US" sz="2400" baseline="30000" dirty="0" smtClean="0"/>
              <a:t>3 </a:t>
            </a:r>
            <a:r>
              <a:rPr lang="en-US" sz="2400" dirty="0" smtClean="0"/>
              <a:t> Grace and peace to you from God our Father and the Lord Jesus Christ. </a:t>
            </a:r>
          </a:p>
          <a:p>
            <a:pPr algn="ctr"/>
            <a:endParaRPr lang="en-US" sz="2200" dirty="0"/>
          </a:p>
        </p:txBody>
      </p:sp>
      <p:sp>
        <p:nvSpPr>
          <p:cNvPr id="5" name="Slide Number Placeholder 4"/>
          <p:cNvSpPr>
            <a:spLocks noGrp="1"/>
          </p:cNvSpPr>
          <p:nvPr>
            <p:ph type="sldNum" sz="quarter" idx="12"/>
          </p:nvPr>
        </p:nvSpPr>
        <p:spPr/>
        <p:txBody>
          <a:bodyPr/>
          <a:lstStyle/>
          <a:p>
            <a:fld id="{8F8E0DA3-18E5-42F7-8F07-9037DA3A2818}"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8F8E0DA3-18E5-42F7-8F07-9037DA3A2818}" type="slidenum">
              <a:rPr lang="en-US" smtClean="0"/>
              <a:pPr/>
              <a:t>16</a:t>
            </a:fld>
            <a:endParaRPr lang="en-US"/>
          </a:p>
        </p:txBody>
      </p:sp>
      <p:sp>
        <p:nvSpPr>
          <p:cNvPr id="6" name="Rectangle 5"/>
          <p:cNvSpPr/>
          <p:nvPr/>
        </p:nvSpPr>
        <p:spPr>
          <a:xfrm>
            <a:off x="533400" y="448092"/>
            <a:ext cx="8001000" cy="4154984"/>
          </a:xfrm>
          <a:prstGeom prst="rect">
            <a:avLst/>
          </a:prstGeom>
        </p:spPr>
        <p:txBody>
          <a:bodyPr wrap="square">
            <a:spAutoFit/>
          </a:bodyPr>
          <a:lstStyle/>
          <a:p>
            <a:pPr algn="ctr"/>
            <a:r>
              <a:rPr lang="en-US" sz="2400" b="1" dirty="0" smtClean="0"/>
              <a:t>1 Corinthians 1:4-9 (NIV) </a:t>
            </a:r>
            <a:r>
              <a:rPr lang="en-US" sz="2400" dirty="0" smtClean="0"/>
              <a:t/>
            </a:r>
            <a:br>
              <a:rPr lang="en-US" sz="2400" dirty="0" smtClean="0"/>
            </a:br>
            <a:r>
              <a:rPr lang="en-US" sz="2400" baseline="30000" dirty="0" smtClean="0"/>
              <a:t>4 </a:t>
            </a:r>
            <a:r>
              <a:rPr lang="en-US" sz="2400" dirty="0" smtClean="0"/>
              <a:t> I always thank God for you because of his grace given you in Christ Jesus. </a:t>
            </a:r>
            <a:r>
              <a:rPr lang="en-US" sz="2400" baseline="30000" dirty="0" smtClean="0"/>
              <a:t>5 </a:t>
            </a:r>
            <a:r>
              <a:rPr lang="en-US" sz="2400" dirty="0" smtClean="0"/>
              <a:t> For in him you have been enriched in every way--in all your speaking and in all your knowledge-- </a:t>
            </a:r>
            <a:r>
              <a:rPr lang="en-US" sz="2400" baseline="30000" dirty="0" smtClean="0"/>
              <a:t>6 </a:t>
            </a:r>
            <a:r>
              <a:rPr lang="en-US" sz="2400" dirty="0" smtClean="0"/>
              <a:t> because our testimony about Christ was confirmed in you. </a:t>
            </a:r>
            <a:r>
              <a:rPr lang="en-US" sz="2400" baseline="30000" dirty="0" smtClean="0"/>
              <a:t>7 </a:t>
            </a:r>
            <a:r>
              <a:rPr lang="en-US" sz="2400" dirty="0" smtClean="0"/>
              <a:t> Therefore you do not lack any spiritual gift as you eagerly wait for our Lord Jesus Christ to be revealed. </a:t>
            </a:r>
            <a:r>
              <a:rPr lang="en-US" sz="2400" baseline="30000" dirty="0" smtClean="0"/>
              <a:t>8 </a:t>
            </a:r>
            <a:r>
              <a:rPr lang="en-US" sz="2400" dirty="0" smtClean="0"/>
              <a:t> He will keep you strong to the end, so that you will be blameless on the day of our Lord Jesus Christ. </a:t>
            </a:r>
            <a:r>
              <a:rPr lang="en-US" sz="2400" baseline="30000" dirty="0" smtClean="0"/>
              <a:t>9 </a:t>
            </a:r>
            <a:r>
              <a:rPr lang="en-US" sz="2400" dirty="0" smtClean="0"/>
              <a:t> God, who has called you into fellowship with his Son Jesus Christ our Lord, is faithful. </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F8E0DA3-18E5-42F7-8F07-9037DA3A2818}" type="slidenum">
              <a:rPr lang="en-US" smtClean="0"/>
              <a:pPr/>
              <a:t>17</a:t>
            </a:fld>
            <a:endParaRPr lang="en-US"/>
          </a:p>
        </p:txBody>
      </p:sp>
      <p:sp>
        <p:nvSpPr>
          <p:cNvPr id="34818" name="AutoShape 2" descr="https://tse4.mm.bing.net/th?id=OIP.zF6Lmk3ICXLXJKs_1ZVGUgHaFN&amp;pid=Api&amp;P=0&amp;w=256&amp;h=181"/>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4820" name="AutoShape 4" descr="https://tse4.mm.bing.net/th?id=OIP.zF6Lmk3ICXLXJKs_1ZVGUgHaFN&amp;pid=Api&amp;P=0&amp;w=256&amp;h=181"/>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4824" name="Picture 8" descr="https://i1.wp.com/voiceoftruthblog.com/wp-content/uploads/2017/01/corinth_by_jbrown67-d7pcxej.jpg?fit=1600%2C1126"/>
          <p:cNvPicPr>
            <a:picLocks noChangeAspect="1" noChangeArrowheads="1"/>
          </p:cNvPicPr>
          <p:nvPr/>
        </p:nvPicPr>
        <p:blipFill>
          <a:blip r:embed="rId2" cstate="print"/>
          <a:srcRect t="10870"/>
          <a:stretch>
            <a:fillRect/>
          </a:stretch>
        </p:blipFill>
        <p:spPr bwMode="auto">
          <a:xfrm>
            <a:off x="533400" y="57150"/>
            <a:ext cx="7974111" cy="5025692"/>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42950"/>
            <a:ext cx="8305800" cy="2819400"/>
          </a:xfrm>
        </p:spPr>
        <p:txBody>
          <a:bodyPr/>
          <a:lstStyle/>
          <a:p>
            <a:pPr algn="ctr"/>
            <a:r>
              <a:rPr lang="en-US" sz="4400" dirty="0" smtClean="0">
                <a:latin typeface="+mn-lt"/>
              </a:rPr>
              <a:t>Corinth</a:t>
            </a:r>
            <a:br>
              <a:rPr lang="en-US" sz="4400" dirty="0" smtClean="0">
                <a:latin typeface="+mn-lt"/>
              </a:rPr>
            </a:br>
            <a:r>
              <a:rPr lang="en-US" sz="4400" dirty="0" smtClean="0">
                <a:latin typeface="+mn-lt"/>
              </a:rPr>
              <a:t>A Troubled City</a:t>
            </a:r>
            <a:br>
              <a:rPr lang="en-US" sz="4400" dirty="0" smtClean="0">
                <a:latin typeface="+mn-lt"/>
              </a:rPr>
            </a:br>
            <a:r>
              <a:rPr lang="en-US" sz="4400" dirty="0" smtClean="0">
                <a:latin typeface="+mn-lt"/>
              </a:rPr>
              <a:t>With a Troubled Church</a:t>
            </a:r>
            <a:endParaRPr lang="en-US" sz="4400" dirty="0">
              <a:latin typeface="+mn-lt"/>
            </a:endParaRPr>
          </a:p>
        </p:txBody>
      </p:sp>
      <p:sp>
        <p:nvSpPr>
          <p:cNvPr id="2" name="Slide Number Placeholder 1"/>
          <p:cNvSpPr>
            <a:spLocks noGrp="1"/>
          </p:cNvSpPr>
          <p:nvPr>
            <p:ph type="sldNum" sz="quarter" idx="12"/>
          </p:nvPr>
        </p:nvSpPr>
        <p:spPr/>
        <p:txBody>
          <a:bodyPr/>
          <a:lstStyle/>
          <a:p>
            <a:fld id="{8F8E0DA3-18E5-42F7-8F07-9037DA3A2818}"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85750"/>
            <a:ext cx="7772400" cy="685800"/>
          </a:xfrm>
        </p:spPr>
        <p:txBody>
          <a:bodyPr/>
          <a:lstStyle/>
          <a:p>
            <a:pPr algn="ctr"/>
            <a:r>
              <a:rPr lang="en-US" sz="3600" dirty="0" smtClean="0">
                <a:latin typeface="+mn-lt"/>
              </a:rPr>
              <a:t>The Corinthian Mess</a:t>
            </a:r>
            <a:endParaRPr lang="en-US" sz="3600" dirty="0">
              <a:latin typeface="+mn-lt"/>
            </a:endParaRPr>
          </a:p>
        </p:txBody>
      </p:sp>
      <p:sp>
        <p:nvSpPr>
          <p:cNvPr id="7" name="Content Placeholder 6"/>
          <p:cNvSpPr>
            <a:spLocks noGrp="1"/>
          </p:cNvSpPr>
          <p:nvPr>
            <p:ph sz="half" idx="1"/>
          </p:nvPr>
        </p:nvSpPr>
        <p:spPr>
          <a:xfrm>
            <a:off x="533400" y="1123950"/>
            <a:ext cx="2362200" cy="1009650"/>
          </a:xfrm>
        </p:spPr>
        <p:txBody>
          <a:bodyPr/>
          <a:lstStyle/>
          <a:p>
            <a:r>
              <a:rPr lang="en-US" sz="2400" dirty="0" smtClean="0"/>
              <a:t>Division</a:t>
            </a:r>
          </a:p>
          <a:p>
            <a:r>
              <a:rPr lang="en-US" sz="2400" dirty="0" smtClean="0"/>
              <a:t>Moral Decay</a:t>
            </a:r>
          </a:p>
          <a:p>
            <a:pPr>
              <a:buNone/>
            </a:pPr>
            <a:endParaRPr lang="en-US" sz="2400" dirty="0" smtClean="0"/>
          </a:p>
        </p:txBody>
      </p:sp>
      <p:sp>
        <p:nvSpPr>
          <p:cNvPr id="6" name="Content Placeholder 5"/>
          <p:cNvSpPr>
            <a:spLocks noGrp="1"/>
          </p:cNvSpPr>
          <p:nvPr>
            <p:ph sz="half" idx="2"/>
          </p:nvPr>
        </p:nvSpPr>
        <p:spPr>
          <a:xfrm>
            <a:off x="6477000" y="1123950"/>
            <a:ext cx="2057400" cy="914400"/>
          </a:xfrm>
        </p:spPr>
        <p:txBody>
          <a:bodyPr/>
          <a:lstStyle/>
          <a:p>
            <a:r>
              <a:rPr lang="en-US" sz="2400" dirty="0" smtClean="0"/>
              <a:t>Slander</a:t>
            </a:r>
          </a:p>
          <a:p>
            <a:r>
              <a:rPr lang="en-US" sz="2400" dirty="0" smtClean="0"/>
              <a:t>Arrogance</a:t>
            </a:r>
          </a:p>
        </p:txBody>
      </p:sp>
      <p:sp>
        <p:nvSpPr>
          <p:cNvPr id="5" name="Slide Number Placeholder 4"/>
          <p:cNvSpPr>
            <a:spLocks noGrp="1"/>
          </p:cNvSpPr>
          <p:nvPr>
            <p:ph type="sldNum" sz="quarter" idx="12"/>
          </p:nvPr>
        </p:nvSpPr>
        <p:spPr/>
        <p:txBody>
          <a:bodyPr/>
          <a:lstStyle/>
          <a:p>
            <a:fld id="{8F8E0DA3-18E5-42F7-8F07-9037DA3A2818}" type="slidenum">
              <a:rPr lang="en-US" smtClean="0"/>
              <a:pPr/>
              <a:t>19</a:t>
            </a:fld>
            <a:endParaRPr lang="en-US"/>
          </a:p>
        </p:txBody>
      </p:sp>
      <p:sp>
        <p:nvSpPr>
          <p:cNvPr id="8" name="Content Placeholder 5"/>
          <p:cNvSpPr txBox="1">
            <a:spLocks/>
          </p:cNvSpPr>
          <p:nvPr/>
        </p:nvSpPr>
        <p:spPr bwMode="auto">
          <a:xfrm>
            <a:off x="4267200" y="1123950"/>
            <a:ext cx="236220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Jealousy</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Idol Worship</a:t>
            </a:r>
          </a:p>
        </p:txBody>
      </p:sp>
      <p:sp>
        <p:nvSpPr>
          <p:cNvPr id="10" name="Content Placeholder 6"/>
          <p:cNvSpPr txBox="1">
            <a:spLocks/>
          </p:cNvSpPr>
          <p:nvPr/>
        </p:nvSpPr>
        <p:spPr bwMode="auto">
          <a:xfrm>
            <a:off x="2819400" y="1123950"/>
            <a:ext cx="15240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Fraud</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Envy</a:t>
            </a:r>
          </a:p>
        </p:txBody>
      </p:sp>
      <p:sp>
        <p:nvSpPr>
          <p:cNvPr id="12" name="Rectangle 11"/>
          <p:cNvSpPr/>
          <p:nvPr/>
        </p:nvSpPr>
        <p:spPr>
          <a:xfrm>
            <a:off x="533400" y="2495550"/>
            <a:ext cx="8153400" cy="1569660"/>
          </a:xfrm>
          <a:prstGeom prst="rect">
            <a:avLst/>
          </a:prstGeom>
        </p:spPr>
        <p:txBody>
          <a:bodyPr wrap="square">
            <a:spAutoFit/>
          </a:bodyPr>
          <a:lstStyle/>
          <a:p>
            <a:pPr algn="ctr"/>
            <a:r>
              <a:rPr lang="en-US" sz="2400" b="1" dirty="0" smtClean="0"/>
              <a:t>1 Corinthians 5:1 (NIV) </a:t>
            </a:r>
            <a:r>
              <a:rPr lang="en-US" sz="2400" dirty="0" smtClean="0"/>
              <a:t/>
            </a:r>
            <a:br>
              <a:rPr lang="en-US" sz="2400" dirty="0" smtClean="0"/>
            </a:br>
            <a:r>
              <a:rPr lang="en-US" sz="2400" dirty="0" smtClean="0"/>
              <a:t>It is actually reported that there is sexual immorality among you, and of a kind that does not occur even among pagans: A man has his father's wife.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85750"/>
            <a:ext cx="7696200" cy="685800"/>
          </a:xfrm>
        </p:spPr>
        <p:txBody>
          <a:bodyPr/>
          <a:lstStyle/>
          <a:p>
            <a:pPr algn="ctr"/>
            <a:r>
              <a:rPr lang="en-US" sz="3600" dirty="0" smtClean="0">
                <a:latin typeface="+mn-lt"/>
              </a:rPr>
              <a:t>An Unhealthy Relationship With God</a:t>
            </a:r>
            <a:endParaRPr lang="en-US" sz="3600" dirty="0">
              <a:latin typeface="+mn-lt"/>
            </a:endParaRPr>
          </a:p>
        </p:txBody>
      </p:sp>
      <p:sp>
        <p:nvSpPr>
          <p:cNvPr id="6" name="Content Placeholder 5"/>
          <p:cNvSpPr>
            <a:spLocks noGrp="1"/>
          </p:cNvSpPr>
          <p:nvPr>
            <p:ph idx="1"/>
          </p:nvPr>
        </p:nvSpPr>
        <p:spPr>
          <a:xfrm>
            <a:off x="457200" y="1276350"/>
            <a:ext cx="8229600" cy="3429000"/>
          </a:xfrm>
        </p:spPr>
        <p:txBody>
          <a:bodyPr/>
          <a:lstStyle/>
          <a:p>
            <a:pPr>
              <a:lnSpc>
                <a:spcPts val="2300"/>
              </a:lnSpc>
              <a:spcBef>
                <a:spcPts val="400"/>
              </a:spcBef>
              <a:spcAft>
                <a:spcPts val="400"/>
              </a:spcAft>
            </a:pPr>
            <a:r>
              <a:rPr lang="en-US" sz="2200" dirty="0" smtClean="0"/>
              <a:t>I was taught to live transactionally or functionally with God. </a:t>
            </a:r>
          </a:p>
          <a:p>
            <a:pPr>
              <a:lnSpc>
                <a:spcPts val="2300"/>
              </a:lnSpc>
              <a:spcBef>
                <a:spcPts val="400"/>
              </a:spcBef>
              <a:spcAft>
                <a:spcPts val="400"/>
              </a:spcAft>
            </a:pPr>
            <a:r>
              <a:rPr lang="en-US" sz="2200" dirty="0" smtClean="0"/>
              <a:t>I thought that if I did the right things for God, He would do the right things for me.</a:t>
            </a:r>
          </a:p>
          <a:p>
            <a:pPr>
              <a:lnSpc>
                <a:spcPts val="2300"/>
              </a:lnSpc>
              <a:spcBef>
                <a:spcPts val="400"/>
              </a:spcBef>
              <a:spcAft>
                <a:spcPts val="400"/>
              </a:spcAft>
            </a:pPr>
            <a:r>
              <a:rPr lang="en-US" sz="2200" dirty="0" smtClean="0"/>
              <a:t>I put so much emphasis doing that there was little room for a loving relationship with God in Christ Jesus.</a:t>
            </a:r>
          </a:p>
          <a:p>
            <a:pPr>
              <a:lnSpc>
                <a:spcPts val="2300"/>
              </a:lnSpc>
              <a:spcBef>
                <a:spcPts val="400"/>
              </a:spcBef>
              <a:spcAft>
                <a:spcPts val="400"/>
              </a:spcAft>
            </a:pPr>
            <a:r>
              <a:rPr lang="en-US" sz="2200" dirty="0" smtClean="0"/>
              <a:t>I literally could preach, teach and sing about love, and call others to love God, but for me, it was all part of a transaction, doing the things I was supposed to do so God would too.</a:t>
            </a:r>
          </a:p>
          <a:p>
            <a:pPr>
              <a:lnSpc>
                <a:spcPts val="2300"/>
              </a:lnSpc>
              <a:spcBef>
                <a:spcPts val="400"/>
              </a:spcBef>
              <a:spcAft>
                <a:spcPts val="400"/>
              </a:spcAft>
            </a:pPr>
            <a:r>
              <a:rPr lang="en-US" sz="2200" dirty="0" smtClean="0"/>
              <a:t>There has been so much “love talk at church” while there has been too much “hate talk at home.”</a:t>
            </a:r>
          </a:p>
        </p:txBody>
      </p:sp>
      <p:sp>
        <p:nvSpPr>
          <p:cNvPr id="5" name="Slide Number Placeholder 4"/>
          <p:cNvSpPr>
            <a:spLocks noGrp="1"/>
          </p:cNvSpPr>
          <p:nvPr>
            <p:ph type="sldNum" sz="quarter" idx="12"/>
          </p:nvPr>
        </p:nvSpPr>
        <p:spPr/>
        <p:txBody>
          <a:bodyPr/>
          <a:lstStyle/>
          <a:p>
            <a:fld id="{8F8E0DA3-18E5-42F7-8F07-9037DA3A2818}"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09550"/>
            <a:ext cx="7696200" cy="1066800"/>
          </a:xfrm>
        </p:spPr>
        <p:txBody>
          <a:bodyPr/>
          <a:lstStyle/>
          <a:p>
            <a:pPr algn="ctr"/>
            <a:r>
              <a:rPr lang="en-US" sz="3400" dirty="0" smtClean="0">
                <a:latin typeface="+mn-lt"/>
              </a:rPr>
              <a:t>Their Choices Reflected An Ungodly Approach to Relationships</a:t>
            </a:r>
            <a:endParaRPr lang="en-US" sz="3400" dirty="0">
              <a:latin typeface="+mn-lt"/>
            </a:endParaRPr>
          </a:p>
        </p:txBody>
      </p:sp>
      <p:sp>
        <p:nvSpPr>
          <p:cNvPr id="7" name="Content Placeholder 6"/>
          <p:cNvSpPr>
            <a:spLocks noGrp="1"/>
          </p:cNvSpPr>
          <p:nvPr>
            <p:ph idx="1"/>
          </p:nvPr>
        </p:nvSpPr>
        <p:spPr>
          <a:xfrm>
            <a:off x="609600" y="1504950"/>
            <a:ext cx="8001000" cy="2667000"/>
          </a:xfrm>
        </p:spPr>
        <p:txBody>
          <a:bodyPr/>
          <a:lstStyle/>
          <a:p>
            <a:pPr algn="ctr"/>
            <a:r>
              <a:rPr lang="en-US" sz="2400" dirty="0" smtClean="0"/>
              <a:t>Rather than use their gifts to bless they used them to get an advantage, to drop names, get the inside track.</a:t>
            </a:r>
          </a:p>
          <a:p>
            <a:pPr algn="ctr"/>
            <a:r>
              <a:rPr lang="en-US" sz="2400" dirty="0" smtClean="0"/>
              <a:t>Rather than bless they cursed</a:t>
            </a:r>
          </a:p>
          <a:p>
            <a:pPr algn="ctr"/>
            <a:r>
              <a:rPr lang="en-US" sz="2400" dirty="0" smtClean="0"/>
              <a:t>Rather than sacrifice they sued</a:t>
            </a:r>
          </a:p>
          <a:p>
            <a:pPr algn="ctr"/>
            <a:r>
              <a:rPr lang="en-US" sz="2400" dirty="0" smtClean="0"/>
              <a:t>Rather than commune they consumed</a:t>
            </a:r>
          </a:p>
          <a:p>
            <a:pPr algn="ctr"/>
            <a:r>
              <a:rPr lang="en-US" sz="2400" dirty="0" smtClean="0"/>
              <a:t>Rather than support they slandered</a:t>
            </a:r>
          </a:p>
        </p:txBody>
      </p:sp>
      <p:sp>
        <p:nvSpPr>
          <p:cNvPr id="5" name="Slide Number Placeholder 4"/>
          <p:cNvSpPr>
            <a:spLocks noGrp="1"/>
          </p:cNvSpPr>
          <p:nvPr>
            <p:ph type="sldNum" sz="quarter" idx="12"/>
          </p:nvPr>
        </p:nvSpPr>
        <p:spPr/>
        <p:txBody>
          <a:bodyPr/>
          <a:lstStyle/>
          <a:p>
            <a:fld id="{8F8E0DA3-18E5-42F7-8F07-9037DA3A2818}"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361950"/>
            <a:ext cx="7696200" cy="3429000"/>
          </a:xfrm>
        </p:spPr>
        <p:txBody>
          <a:bodyPr/>
          <a:lstStyle/>
          <a:p>
            <a:pPr algn="ctr"/>
            <a:r>
              <a:rPr lang="en-US" sz="4400" dirty="0" smtClean="0">
                <a:latin typeface="+mn-lt"/>
              </a:rPr>
              <a:t>Paul’s Corinthian Correction</a:t>
            </a:r>
            <a:br>
              <a:rPr lang="en-US" sz="4400" dirty="0" smtClean="0">
                <a:latin typeface="+mn-lt"/>
              </a:rPr>
            </a:br>
            <a:r>
              <a:rPr lang="en-US" sz="4400" dirty="0" smtClean="0">
                <a:latin typeface="+mn-lt"/>
              </a:rPr>
              <a:t>was to </a:t>
            </a:r>
            <a:br>
              <a:rPr lang="en-US" sz="4400" dirty="0" smtClean="0">
                <a:latin typeface="+mn-lt"/>
              </a:rPr>
            </a:br>
            <a:r>
              <a:rPr lang="en-US" sz="4400" dirty="0" smtClean="0">
                <a:latin typeface="+mn-lt"/>
              </a:rPr>
              <a:t>Teach Them How to Love!</a:t>
            </a:r>
            <a:endParaRPr lang="en-US" sz="4400" dirty="0">
              <a:latin typeface="+mn-lt"/>
            </a:endParaRPr>
          </a:p>
        </p:txBody>
      </p:sp>
      <p:sp>
        <p:nvSpPr>
          <p:cNvPr id="5" name="Slide Number Placeholder 4"/>
          <p:cNvSpPr>
            <a:spLocks noGrp="1"/>
          </p:cNvSpPr>
          <p:nvPr>
            <p:ph type="sldNum" sz="quarter" idx="12"/>
          </p:nvPr>
        </p:nvSpPr>
        <p:spPr/>
        <p:txBody>
          <a:bodyPr/>
          <a:lstStyle/>
          <a:p>
            <a:fld id="{8F8E0DA3-18E5-42F7-8F07-9037DA3A2818}"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361950"/>
            <a:ext cx="7696200" cy="685800"/>
          </a:xfrm>
        </p:spPr>
        <p:txBody>
          <a:bodyPr/>
          <a:lstStyle/>
          <a:p>
            <a:pPr algn="ctr"/>
            <a:r>
              <a:rPr lang="en-US" sz="3600" dirty="0" smtClean="0">
                <a:latin typeface="+mn-lt"/>
              </a:rPr>
              <a:t>1 Corinthians 13:1-13 (NIV)</a:t>
            </a:r>
            <a:endParaRPr lang="en-US" sz="3600" dirty="0">
              <a:latin typeface="+mn-lt"/>
            </a:endParaRPr>
          </a:p>
        </p:txBody>
      </p:sp>
      <p:sp>
        <p:nvSpPr>
          <p:cNvPr id="5" name="Slide Number Placeholder 4"/>
          <p:cNvSpPr>
            <a:spLocks noGrp="1"/>
          </p:cNvSpPr>
          <p:nvPr>
            <p:ph type="sldNum" sz="quarter" idx="12"/>
          </p:nvPr>
        </p:nvSpPr>
        <p:spPr/>
        <p:txBody>
          <a:bodyPr/>
          <a:lstStyle/>
          <a:p>
            <a:fld id="{8F8E0DA3-18E5-42F7-8F07-9037DA3A2818}" type="slidenum">
              <a:rPr lang="en-US" smtClean="0"/>
              <a:pPr/>
              <a:t>22</a:t>
            </a:fld>
            <a:endParaRPr lang="en-US"/>
          </a:p>
        </p:txBody>
      </p:sp>
      <p:sp>
        <p:nvSpPr>
          <p:cNvPr id="9" name="Rectangle 8"/>
          <p:cNvSpPr/>
          <p:nvPr/>
        </p:nvSpPr>
        <p:spPr>
          <a:xfrm>
            <a:off x="457200" y="1265694"/>
            <a:ext cx="8229600" cy="2677656"/>
          </a:xfrm>
          <a:prstGeom prst="rect">
            <a:avLst/>
          </a:prstGeom>
        </p:spPr>
        <p:txBody>
          <a:bodyPr wrap="square">
            <a:spAutoFit/>
          </a:bodyPr>
          <a:lstStyle/>
          <a:p>
            <a:pPr algn="ctr"/>
            <a:r>
              <a:rPr lang="en-US" sz="2400" dirty="0" smtClean="0"/>
              <a:t>If I speak in the tongues of men and of angels, but have not love, I am only a resounding gong or a clanging cymbal. </a:t>
            </a:r>
            <a:r>
              <a:rPr lang="en-US" sz="2400" baseline="30000" dirty="0" smtClean="0"/>
              <a:t>2 </a:t>
            </a:r>
            <a:r>
              <a:rPr lang="en-US" sz="2400" dirty="0" smtClean="0"/>
              <a:t> If I have the gift of prophecy and can fathom all mysteries and all knowledge, and if I have a faith that can move mountains, but have not love, I am nothing. </a:t>
            </a:r>
            <a:r>
              <a:rPr lang="en-US" sz="2400" baseline="30000" dirty="0" smtClean="0"/>
              <a:t>3 </a:t>
            </a:r>
            <a:r>
              <a:rPr lang="en-US" sz="2400" dirty="0" smtClean="0"/>
              <a:t> If I give all I possess to the poor and surrender my body to the flames, but have not love, I gain nothing. is love. </a:t>
            </a: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F8E0DA3-18E5-42F7-8F07-9037DA3A2818}" type="slidenum">
              <a:rPr lang="en-US" smtClean="0"/>
              <a:pPr/>
              <a:t>23</a:t>
            </a:fld>
            <a:endParaRPr lang="en-US"/>
          </a:p>
        </p:txBody>
      </p:sp>
      <p:sp>
        <p:nvSpPr>
          <p:cNvPr id="6" name="Rectangle 5"/>
          <p:cNvSpPr/>
          <p:nvPr/>
        </p:nvSpPr>
        <p:spPr>
          <a:xfrm>
            <a:off x="609600" y="679430"/>
            <a:ext cx="7848600" cy="3416320"/>
          </a:xfrm>
          <a:prstGeom prst="rect">
            <a:avLst/>
          </a:prstGeom>
        </p:spPr>
        <p:txBody>
          <a:bodyPr wrap="square">
            <a:spAutoFit/>
          </a:bodyPr>
          <a:lstStyle/>
          <a:p>
            <a:pPr algn="ctr"/>
            <a:r>
              <a:rPr lang="en-US" sz="2400" baseline="30000" dirty="0" smtClean="0"/>
              <a:t>4 </a:t>
            </a:r>
            <a:r>
              <a:rPr lang="en-US" sz="2400" dirty="0" smtClean="0"/>
              <a:t> Love is patient, love is kind. It does not envy, it does not boast, it is not proud. </a:t>
            </a:r>
            <a:r>
              <a:rPr lang="en-US" sz="2400" baseline="30000" dirty="0" smtClean="0"/>
              <a:t>5 </a:t>
            </a:r>
            <a:r>
              <a:rPr lang="en-US" sz="2400" dirty="0" smtClean="0"/>
              <a:t> It is not rude, it is not self-seeking, it is not easily angered, it keeps no record of wrongs. </a:t>
            </a:r>
            <a:r>
              <a:rPr lang="en-US" sz="2400" baseline="30000" dirty="0" smtClean="0"/>
              <a:t>6 </a:t>
            </a:r>
            <a:r>
              <a:rPr lang="en-US" sz="2400" dirty="0" smtClean="0"/>
              <a:t> Love does not delight in evil but rejoices with the truth. </a:t>
            </a:r>
            <a:r>
              <a:rPr lang="en-US" sz="2400" baseline="30000" dirty="0" smtClean="0"/>
              <a:t>7 </a:t>
            </a:r>
            <a:r>
              <a:rPr lang="en-US" sz="2400" dirty="0" smtClean="0"/>
              <a:t> It always protects, always trusts, always hopes, always perseveres. </a:t>
            </a:r>
            <a:r>
              <a:rPr lang="en-US" sz="2400" baseline="30000" dirty="0" smtClean="0"/>
              <a:t>8 </a:t>
            </a:r>
            <a:r>
              <a:rPr lang="en-US" sz="2400" dirty="0" smtClean="0"/>
              <a:t> Love never fails. But where there are prophecies, they will cease; where there are tongues, they will be stilled; where there is knowledge, it will pass away. </a:t>
            </a:r>
            <a:r>
              <a:rPr lang="en-US" sz="2400" baseline="30000" dirty="0" smtClean="0"/>
              <a:t>9 </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F8E0DA3-18E5-42F7-8F07-9037DA3A2818}" type="slidenum">
              <a:rPr lang="en-US" smtClean="0"/>
              <a:pPr/>
              <a:t>24</a:t>
            </a:fld>
            <a:endParaRPr lang="en-US"/>
          </a:p>
        </p:txBody>
      </p:sp>
      <p:sp>
        <p:nvSpPr>
          <p:cNvPr id="3" name="Rectangle 2"/>
          <p:cNvSpPr/>
          <p:nvPr/>
        </p:nvSpPr>
        <p:spPr>
          <a:xfrm>
            <a:off x="685800" y="1002090"/>
            <a:ext cx="7772400" cy="3416320"/>
          </a:xfrm>
          <a:prstGeom prst="rect">
            <a:avLst/>
          </a:prstGeom>
        </p:spPr>
        <p:txBody>
          <a:bodyPr wrap="square">
            <a:spAutoFit/>
          </a:bodyPr>
          <a:lstStyle/>
          <a:p>
            <a:pPr algn="ctr"/>
            <a:r>
              <a:rPr lang="en-US" sz="2400" dirty="0" smtClean="0"/>
              <a:t>For we know in part and we prophesy in part, </a:t>
            </a:r>
            <a:r>
              <a:rPr lang="en-US" sz="2400" baseline="30000" dirty="0" smtClean="0"/>
              <a:t>10 </a:t>
            </a:r>
            <a:r>
              <a:rPr lang="en-US" sz="2400" dirty="0" smtClean="0"/>
              <a:t> but when perfection comes, the imperfect disappears. </a:t>
            </a:r>
            <a:r>
              <a:rPr lang="en-US" sz="2400" baseline="30000" dirty="0" smtClean="0"/>
              <a:t>11 </a:t>
            </a:r>
            <a:r>
              <a:rPr lang="en-US" sz="2400" dirty="0" smtClean="0"/>
              <a:t> When I was a child, I talked like a child, I thought like a child, I reasoned like a child. When I became a man, I put childish ways behind me. </a:t>
            </a:r>
            <a:r>
              <a:rPr lang="en-US" sz="2400" baseline="30000" dirty="0" smtClean="0"/>
              <a:t>12 </a:t>
            </a:r>
            <a:r>
              <a:rPr lang="en-US" sz="2400" dirty="0" smtClean="0"/>
              <a:t> Now we see but a poor reflection as in a mirror; then we shall see face to face. Now I know in part; then I shall know fully, even as I am fully known. </a:t>
            </a:r>
            <a:r>
              <a:rPr lang="en-US" sz="2400" baseline="30000" dirty="0" smtClean="0"/>
              <a:t>13 </a:t>
            </a:r>
            <a:r>
              <a:rPr lang="en-US" sz="2400" dirty="0" smtClean="0"/>
              <a:t> And now these three remain: faith, hope and love. But the greatest of these </a:t>
            </a:r>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590550"/>
            <a:ext cx="7696200" cy="3124200"/>
          </a:xfrm>
        </p:spPr>
        <p:txBody>
          <a:bodyPr/>
          <a:lstStyle/>
          <a:p>
            <a:pPr algn="ctr"/>
            <a:r>
              <a:rPr lang="en-US" sz="3600" dirty="0" smtClean="0">
                <a:latin typeface="+mn-lt"/>
              </a:rPr>
              <a:t>Next Week We Start Unpacking Paul’s Description of Love,</a:t>
            </a:r>
            <a:br>
              <a:rPr lang="en-US" sz="3600" dirty="0" smtClean="0">
                <a:latin typeface="+mn-lt"/>
              </a:rPr>
            </a:br>
            <a:r>
              <a:rPr lang="en-US" sz="3600" dirty="0" smtClean="0">
                <a:latin typeface="+mn-lt"/>
              </a:rPr>
              <a:t>How it Applied to Them </a:t>
            </a:r>
            <a:br>
              <a:rPr lang="en-US" sz="3600" dirty="0" smtClean="0">
                <a:latin typeface="+mn-lt"/>
              </a:rPr>
            </a:br>
            <a:r>
              <a:rPr lang="en-US" sz="3600" dirty="0" smtClean="0">
                <a:latin typeface="+mn-lt"/>
              </a:rPr>
              <a:t>And</a:t>
            </a:r>
            <a:br>
              <a:rPr lang="en-US" sz="3600" dirty="0" smtClean="0">
                <a:latin typeface="+mn-lt"/>
              </a:rPr>
            </a:br>
            <a:r>
              <a:rPr lang="en-US" sz="3600" dirty="0" smtClean="0">
                <a:latin typeface="+mn-lt"/>
              </a:rPr>
              <a:t>How it Applies to Us.</a:t>
            </a:r>
            <a:endParaRPr lang="en-US" sz="3600" dirty="0">
              <a:latin typeface="+mn-lt"/>
            </a:endParaRPr>
          </a:p>
        </p:txBody>
      </p:sp>
      <p:sp>
        <p:nvSpPr>
          <p:cNvPr id="2" name="Slide Number Placeholder 1"/>
          <p:cNvSpPr>
            <a:spLocks noGrp="1"/>
          </p:cNvSpPr>
          <p:nvPr>
            <p:ph type="sldNum" sz="quarter" idx="12"/>
          </p:nvPr>
        </p:nvSpPr>
        <p:spPr/>
        <p:txBody>
          <a:bodyPr/>
          <a:lstStyle/>
          <a:p>
            <a:fld id="{8F8E0DA3-18E5-42F7-8F07-9037DA3A2818}" type="slidenum">
              <a:rPr lang="en-US" smtClean="0"/>
              <a:pPr/>
              <a:t>25</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85750"/>
            <a:ext cx="8077200" cy="685800"/>
          </a:xfrm>
        </p:spPr>
        <p:txBody>
          <a:bodyPr/>
          <a:lstStyle/>
          <a:p>
            <a:pPr algn="ctr"/>
            <a:r>
              <a:rPr lang="en-US" sz="3600" dirty="0" smtClean="0">
                <a:latin typeface="+mn-lt"/>
              </a:rPr>
              <a:t>A God-Shaped Love</a:t>
            </a:r>
            <a:endParaRPr lang="en-US" sz="3600" dirty="0">
              <a:latin typeface="+mn-lt"/>
            </a:endParaRPr>
          </a:p>
        </p:txBody>
      </p:sp>
      <p:sp>
        <p:nvSpPr>
          <p:cNvPr id="5" name="Slide Number Placeholder 4"/>
          <p:cNvSpPr>
            <a:spLocks noGrp="1"/>
          </p:cNvSpPr>
          <p:nvPr>
            <p:ph type="sldNum" sz="quarter" idx="12"/>
          </p:nvPr>
        </p:nvSpPr>
        <p:spPr/>
        <p:txBody>
          <a:bodyPr/>
          <a:lstStyle/>
          <a:p>
            <a:fld id="{8F8E0DA3-18E5-42F7-8F07-9037DA3A2818}" type="slidenum">
              <a:rPr lang="en-US" smtClean="0"/>
              <a:pPr/>
              <a:t>3</a:t>
            </a:fld>
            <a:endParaRPr lang="en-US"/>
          </a:p>
        </p:txBody>
      </p:sp>
      <p:sp>
        <p:nvSpPr>
          <p:cNvPr id="6" name="Rectangle 5"/>
          <p:cNvSpPr/>
          <p:nvPr/>
        </p:nvSpPr>
        <p:spPr>
          <a:xfrm>
            <a:off x="762000" y="1330226"/>
            <a:ext cx="7543800" cy="2308324"/>
          </a:xfrm>
          <a:prstGeom prst="rect">
            <a:avLst/>
          </a:prstGeom>
        </p:spPr>
        <p:txBody>
          <a:bodyPr wrap="square">
            <a:spAutoFit/>
          </a:bodyPr>
          <a:lstStyle/>
          <a:p>
            <a:pPr algn="ctr"/>
            <a:r>
              <a:rPr lang="en-US" sz="2400" b="1" dirty="0" smtClean="0"/>
              <a:t>1 John 4:9-10 (NIV) </a:t>
            </a:r>
            <a:r>
              <a:rPr lang="en-US" sz="2400" dirty="0" smtClean="0"/>
              <a:t/>
            </a:r>
            <a:br>
              <a:rPr lang="en-US" sz="2400" dirty="0" smtClean="0"/>
            </a:br>
            <a:r>
              <a:rPr lang="en-US" sz="2400" dirty="0" smtClean="0"/>
              <a:t>This is how God showed his love among us: He sent his one and only Son into the world that we might live through him. This is love: not that we loved God, but that he loved us and sent his Son as an atoning sacrifice for our sins. </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85750"/>
            <a:ext cx="7696200" cy="685800"/>
          </a:xfrm>
        </p:spPr>
        <p:txBody>
          <a:bodyPr/>
          <a:lstStyle/>
          <a:p>
            <a:pPr algn="ctr"/>
            <a:r>
              <a:rPr lang="en-US" dirty="0" smtClean="0">
                <a:latin typeface="+mn-lt"/>
              </a:rPr>
              <a:t>The Second Incarnation</a:t>
            </a:r>
            <a:endParaRPr lang="en-US" dirty="0">
              <a:latin typeface="+mn-lt"/>
            </a:endParaRPr>
          </a:p>
        </p:txBody>
      </p:sp>
      <p:sp>
        <p:nvSpPr>
          <p:cNvPr id="6" name="Content Placeholder 5"/>
          <p:cNvSpPr>
            <a:spLocks noGrp="1"/>
          </p:cNvSpPr>
          <p:nvPr>
            <p:ph idx="1"/>
          </p:nvPr>
        </p:nvSpPr>
        <p:spPr>
          <a:xfrm>
            <a:off x="457200" y="1123950"/>
            <a:ext cx="8229600" cy="3505200"/>
          </a:xfrm>
        </p:spPr>
        <p:txBody>
          <a:bodyPr/>
          <a:lstStyle/>
          <a:p>
            <a:pPr>
              <a:lnSpc>
                <a:spcPts val="2300"/>
              </a:lnSpc>
              <a:spcBef>
                <a:spcPts val="400"/>
              </a:spcBef>
              <a:spcAft>
                <a:spcPts val="400"/>
              </a:spcAft>
            </a:pPr>
            <a:r>
              <a:rPr lang="en-US" sz="2200" dirty="0" smtClean="0"/>
              <a:t>Incarnation = to put in the form of flesh</a:t>
            </a:r>
          </a:p>
          <a:p>
            <a:pPr>
              <a:lnSpc>
                <a:spcPts val="2300"/>
              </a:lnSpc>
              <a:spcBef>
                <a:spcPts val="400"/>
              </a:spcBef>
              <a:spcAft>
                <a:spcPts val="400"/>
              </a:spcAft>
            </a:pPr>
            <a:r>
              <a:rPr lang="en-US" sz="2200" dirty="0" smtClean="0"/>
              <a:t>Jesus = the first incarnation of God. God in flesh.</a:t>
            </a:r>
          </a:p>
          <a:p>
            <a:pPr>
              <a:lnSpc>
                <a:spcPts val="2300"/>
              </a:lnSpc>
              <a:spcBef>
                <a:spcPts val="400"/>
              </a:spcBef>
              <a:spcAft>
                <a:spcPts val="400"/>
              </a:spcAft>
            </a:pPr>
            <a:r>
              <a:rPr lang="en-US" sz="2200" dirty="0" smtClean="0"/>
              <a:t>He was Immanuel, God with us. (Matthew 1:23)</a:t>
            </a:r>
          </a:p>
          <a:p>
            <a:pPr>
              <a:lnSpc>
                <a:spcPts val="2300"/>
              </a:lnSpc>
              <a:spcBef>
                <a:spcPts val="400"/>
              </a:spcBef>
              <a:spcAft>
                <a:spcPts val="400"/>
              </a:spcAft>
            </a:pPr>
            <a:r>
              <a:rPr lang="en-US" sz="2200" dirty="0" smtClean="0"/>
              <a:t>The church = “the second incarnation” of Jesus</a:t>
            </a:r>
          </a:p>
          <a:p>
            <a:pPr>
              <a:lnSpc>
                <a:spcPts val="2300"/>
              </a:lnSpc>
              <a:spcBef>
                <a:spcPts val="400"/>
              </a:spcBef>
              <a:spcAft>
                <a:spcPts val="400"/>
              </a:spcAft>
            </a:pPr>
            <a:r>
              <a:rPr lang="en-US" sz="2200" dirty="0" smtClean="0"/>
              <a:t>God lives in us. We are </a:t>
            </a:r>
            <a:r>
              <a:rPr lang="en-US" sz="2200" i="1" dirty="0" smtClean="0"/>
              <a:t>“the body of Christ,” </a:t>
            </a:r>
            <a:r>
              <a:rPr lang="en-US" sz="2200" dirty="0" smtClean="0"/>
              <a:t>in the world. The world is to see God in us</a:t>
            </a:r>
            <a:r>
              <a:rPr lang="en-US" sz="2200" i="1" dirty="0" smtClean="0"/>
              <a:t>.</a:t>
            </a:r>
          </a:p>
          <a:p>
            <a:pPr algn="ctr">
              <a:lnSpc>
                <a:spcPts val="2400"/>
              </a:lnSpc>
              <a:spcBef>
                <a:spcPts val="400"/>
              </a:spcBef>
              <a:spcAft>
                <a:spcPts val="400"/>
              </a:spcAft>
              <a:buNone/>
            </a:pPr>
            <a:r>
              <a:rPr lang="en-US" sz="2400" dirty="0" smtClean="0"/>
              <a:t>1 John 4: 11-12,  </a:t>
            </a:r>
            <a:r>
              <a:rPr lang="en-US" sz="2400" i="1" dirty="0" smtClean="0"/>
              <a:t>Dear friends, since God so loved us, we also ought to love one another. No one has ever seen God; but if we love one another, God lives in us and his love is made complete in us. </a:t>
            </a:r>
          </a:p>
        </p:txBody>
      </p:sp>
      <p:sp>
        <p:nvSpPr>
          <p:cNvPr id="5" name="Slide Number Placeholder 4"/>
          <p:cNvSpPr>
            <a:spLocks noGrp="1"/>
          </p:cNvSpPr>
          <p:nvPr>
            <p:ph type="sldNum" sz="quarter" idx="12"/>
          </p:nvPr>
        </p:nvSpPr>
        <p:spPr/>
        <p:txBody>
          <a:bodyPr/>
          <a:lstStyle/>
          <a:p>
            <a:fld id="{8F8E0DA3-18E5-42F7-8F07-9037DA3A2818}"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85750"/>
            <a:ext cx="8382000" cy="685800"/>
          </a:xfrm>
        </p:spPr>
        <p:txBody>
          <a:bodyPr/>
          <a:lstStyle/>
          <a:p>
            <a:pPr algn="ctr"/>
            <a:r>
              <a:rPr lang="en-US" sz="3500" dirty="0" smtClean="0">
                <a:latin typeface="+mn-lt"/>
              </a:rPr>
              <a:t>Do People Experience God Through Me?</a:t>
            </a:r>
            <a:endParaRPr lang="en-US" sz="3500" dirty="0">
              <a:latin typeface="+mn-lt"/>
            </a:endParaRPr>
          </a:p>
        </p:txBody>
      </p:sp>
      <p:sp>
        <p:nvSpPr>
          <p:cNvPr id="5" name="Slide Number Placeholder 4"/>
          <p:cNvSpPr>
            <a:spLocks noGrp="1"/>
          </p:cNvSpPr>
          <p:nvPr>
            <p:ph type="sldNum" sz="quarter" idx="12"/>
          </p:nvPr>
        </p:nvSpPr>
        <p:spPr/>
        <p:txBody>
          <a:bodyPr/>
          <a:lstStyle/>
          <a:p>
            <a:fld id="{8F8E0DA3-18E5-42F7-8F07-9037DA3A2818}" type="slidenum">
              <a:rPr lang="en-US" smtClean="0"/>
              <a:pPr/>
              <a:t>5</a:t>
            </a:fld>
            <a:endParaRPr lang="en-US"/>
          </a:p>
        </p:txBody>
      </p:sp>
      <p:sp>
        <p:nvSpPr>
          <p:cNvPr id="7" name="Rectangle 6"/>
          <p:cNvSpPr/>
          <p:nvPr/>
        </p:nvSpPr>
        <p:spPr>
          <a:xfrm>
            <a:off x="609600" y="1289030"/>
            <a:ext cx="7848600" cy="3046988"/>
          </a:xfrm>
          <a:prstGeom prst="rect">
            <a:avLst/>
          </a:prstGeom>
        </p:spPr>
        <p:txBody>
          <a:bodyPr wrap="square">
            <a:spAutoFit/>
          </a:bodyPr>
          <a:lstStyle/>
          <a:p>
            <a:pPr algn="ctr"/>
            <a:r>
              <a:rPr lang="en-US" sz="2400" b="1" dirty="0" smtClean="0"/>
              <a:t>1 John 4:13-21 (NIV) </a:t>
            </a:r>
            <a:r>
              <a:rPr lang="en-US" sz="2400" dirty="0" smtClean="0"/>
              <a:t/>
            </a:r>
            <a:br>
              <a:rPr lang="en-US" sz="2400" dirty="0" smtClean="0"/>
            </a:br>
            <a:r>
              <a:rPr lang="en-US" sz="2400" baseline="30000" dirty="0" smtClean="0"/>
              <a:t>13 </a:t>
            </a:r>
            <a:r>
              <a:rPr lang="en-US" sz="2400" dirty="0" smtClean="0"/>
              <a:t> We know that we live in him and he in us, because he has given us of his Spirit. </a:t>
            </a:r>
            <a:r>
              <a:rPr lang="en-US" sz="2400" baseline="30000" dirty="0" smtClean="0"/>
              <a:t>14 </a:t>
            </a:r>
            <a:r>
              <a:rPr lang="en-US" sz="2400" dirty="0" smtClean="0"/>
              <a:t> And we have seen and testify that the Father has sent his Son to be the Savior of the world. </a:t>
            </a:r>
            <a:r>
              <a:rPr lang="en-US" sz="2400" baseline="30000" dirty="0" smtClean="0"/>
              <a:t>15 </a:t>
            </a:r>
            <a:r>
              <a:rPr lang="en-US" sz="2400" dirty="0" smtClean="0"/>
              <a:t> If anyone acknowledges that Jesus is the Son of God, God lives in him and he in God. </a:t>
            </a:r>
            <a:r>
              <a:rPr lang="en-US" sz="2400" baseline="30000" dirty="0" smtClean="0"/>
              <a:t>16 </a:t>
            </a:r>
            <a:r>
              <a:rPr lang="en-US" sz="2400" dirty="0" smtClean="0"/>
              <a:t> And so we know and rely on the love God has for us. God is love. Whoever lives in love lives in God, and God in him. </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8F8E0DA3-18E5-42F7-8F07-9037DA3A2818}" type="slidenum">
              <a:rPr lang="en-US" smtClean="0"/>
              <a:pPr/>
              <a:t>6</a:t>
            </a:fld>
            <a:endParaRPr lang="en-US"/>
          </a:p>
        </p:txBody>
      </p:sp>
      <p:sp>
        <p:nvSpPr>
          <p:cNvPr id="7" name="Rectangle 6"/>
          <p:cNvSpPr/>
          <p:nvPr/>
        </p:nvSpPr>
        <p:spPr>
          <a:xfrm>
            <a:off x="533400" y="550366"/>
            <a:ext cx="8077200" cy="4154984"/>
          </a:xfrm>
          <a:prstGeom prst="rect">
            <a:avLst/>
          </a:prstGeom>
        </p:spPr>
        <p:txBody>
          <a:bodyPr wrap="square">
            <a:spAutoFit/>
          </a:bodyPr>
          <a:lstStyle/>
          <a:p>
            <a:pPr algn="ctr"/>
            <a:r>
              <a:rPr lang="en-US" sz="2400" dirty="0" smtClean="0"/>
              <a:t>In this way, love is made complete among us so that we will have confidence on the day of judgment, because in this world we are like him. </a:t>
            </a:r>
            <a:r>
              <a:rPr lang="en-US" sz="2400" baseline="30000" dirty="0" smtClean="0"/>
              <a:t>18 </a:t>
            </a:r>
            <a:r>
              <a:rPr lang="en-US" sz="2400" dirty="0" smtClean="0"/>
              <a:t> There is no fear in love. But perfect love drives out fear, because fear has to do with punishment. The one who fears is not made perfect in love. </a:t>
            </a:r>
            <a:r>
              <a:rPr lang="en-US" sz="2400" baseline="30000" dirty="0" smtClean="0"/>
              <a:t>19 </a:t>
            </a:r>
            <a:r>
              <a:rPr lang="en-US" sz="2400" dirty="0" smtClean="0"/>
              <a:t> We love because he first loved us. </a:t>
            </a:r>
            <a:r>
              <a:rPr lang="en-US" sz="2400" baseline="30000" dirty="0" smtClean="0"/>
              <a:t>20 </a:t>
            </a:r>
            <a:r>
              <a:rPr lang="en-US" sz="2400" dirty="0" smtClean="0"/>
              <a:t> If anyone says, "I love God," yet hates his brother, he is a liar. For anyone who does not love his brother, whom he has seen, cannot love God, whom he has not seen. </a:t>
            </a:r>
            <a:r>
              <a:rPr lang="en-US" sz="2400" baseline="30000" dirty="0" smtClean="0"/>
              <a:t>21 </a:t>
            </a:r>
            <a:r>
              <a:rPr lang="en-US" sz="2400" dirty="0" smtClean="0"/>
              <a:t> And he has given us this command: Whoever loves God must also love his brother.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85750"/>
            <a:ext cx="7696200" cy="685800"/>
          </a:xfrm>
        </p:spPr>
        <p:txBody>
          <a:bodyPr/>
          <a:lstStyle/>
          <a:p>
            <a:pPr algn="ctr"/>
            <a:r>
              <a:rPr lang="en-US" sz="3600" dirty="0" smtClean="0">
                <a:latin typeface="+mn-lt"/>
              </a:rPr>
              <a:t>Too Much Hate Talk</a:t>
            </a:r>
            <a:endParaRPr lang="en-US" sz="3600" dirty="0">
              <a:latin typeface="+mn-lt"/>
            </a:endParaRPr>
          </a:p>
        </p:txBody>
      </p:sp>
      <p:sp>
        <p:nvSpPr>
          <p:cNvPr id="6" name="Content Placeholder 5"/>
          <p:cNvSpPr>
            <a:spLocks noGrp="1"/>
          </p:cNvSpPr>
          <p:nvPr>
            <p:ph idx="1"/>
          </p:nvPr>
        </p:nvSpPr>
        <p:spPr>
          <a:xfrm>
            <a:off x="381000" y="1123950"/>
            <a:ext cx="8382000" cy="3276600"/>
          </a:xfrm>
        </p:spPr>
        <p:txBody>
          <a:bodyPr/>
          <a:lstStyle/>
          <a:p>
            <a:r>
              <a:rPr lang="en-US" sz="2200" dirty="0" smtClean="0"/>
              <a:t>Too often Republicans hate the Democrats and Democrats hate the Republicans.</a:t>
            </a:r>
          </a:p>
          <a:p>
            <a:r>
              <a:rPr lang="en-US" sz="2200" dirty="0" smtClean="0"/>
              <a:t>Too often Whites hate the Blacks and Blacks hate the Whites.</a:t>
            </a:r>
          </a:p>
          <a:p>
            <a:r>
              <a:rPr lang="en-US" sz="2200" dirty="0" smtClean="0"/>
              <a:t>Too often Rich hate the Poor and the Poor hate the rich.</a:t>
            </a:r>
          </a:p>
          <a:p>
            <a:r>
              <a:rPr lang="en-US" sz="2200" dirty="0" smtClean="0"/>
              <a:t>Too often Citizens hate Immigrants and Immigrants hate Citizens.</a:t>
            </a:r>
          </a:p>
          <a:p>
            <a:r>
              <a:rPr lang="en-US" sz="2200" spc="-20" dirty="0" smtClean="0"/>
              <a:t>Too often Christians hate the LGBTQs and LGBTQs hate Christians</a:t>
            </a:r>
          </a:p>
          <a:p>
            <a:r>
              <a:rPr lang="en-US" sz="2200" spc="-20" dirty="0" smtClean="0"/>
              <a:t>Too often Jews hate Arabs and Arabs hate Jews. </a:t>
            </a:r>
          </a:p>
        </p:txBody>
      </p:sp>
      <p:sp>
        <p:nvSpPr>
          <p:cNvPr id="5" name="Slide Number Placeholder 4"/>
          <p:cNvSpPr>
            <a:spLocks noGrp="1"/>
          </p:cNvSpPr>
          <p:nvPr>
            <p:ph type="sldNum" sz="quarter" idx="12"/>
          </p:nvPr>
        </p:nvSpPr>
        <p:spPr/>
        <p:txBody>
          <a:bodyPr/>
          <a:lstStyle/>
          <a:p>
            <a:fld id="{8F8E0DA3-18E5-42F7-8F07-9037DA3A2818}"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85750"/>
            <a:ext cx="7696200" cy="685800"/>
          </a:xfrm>
        </p:spPr>
        <p:txBody>
          <a:bodyPr/>
          <a:lstStyle/>
          <a:p>
            <a:pPr algn="ctr"/>
            <a:r>
              <a:rPr lang="en-US" sz="3600" dirty="0" smtClean="0">
                <a:latin typeface="+mn-lt"/>
              </a:rPr>
              <a:t>John Has Strong Words About Hate</a:t>
            </a:r>
            <a:endParaRPr lang="en-US" sz="3600" dirty="0">
              <a:latin typeface="+mn-lt"/>
            </a:endParaRPr>
          </a:p>
        </p:txBody>
      </p:sp>
      <p:sp>
        <p:nvSpPr>
          <p:cNvPr id="5" name="Slide Number Placeholder 4"/>
          <p:cNvSpPr>
            <a:spLocks noGrp="1"/>
          </p:cNvSpPr>
          <p:nvPr>
            <p:ph type="sldNum" sz="quarter" idx="12"/>
          </p:nvPr>
        </p:nvSpPr>
        <p:spPr/>
        <p:txBody>
          <a:bodyPr/>
          <a:lstStyle/>
          <a:p>
            <a:fld id="{8F8E0DA3-18E5-42F7-8F07-9037DA3A2818}" type="slidenum">
              <a:rPr lang="en-US" smtClean="0"/>
              <a:pPr/>
              <a:t>8</a:t>
            </a:fld>
            <a:endParaRPr lang="en-US"/>
          </a:p>
        </p:txBody>
      </p:sp>
      <p:sp>
        <p:nvSpPr>
          <p:cNvPr id="7" name="Rectangle 6"/>
          <p:cNvSpPr/>
          <p:nvPr/>
        </p:nvSpPr>
        <p:spPr>
          <a:xfrm>
            <a:off x="304800" y="1053227"/>
            <a:ext cx="8534400" cy="3618939"/>
          </a:xfrm>
          <a:prstGeom prst="rect">
            <a:avLst/>
          </a:prstGeom>
        </p:spPr>
        <p:txBody>
          <a:bodyPr wrap="square">
            <a:spAutoFit/>
          </a:bodyPr>
          <a:lstStyle/>
          <a:p>
            <a:pPr algn="ctr">
              <a:lnSpc>
                <a:spcPts val="2500"/>
              </a:lnSpc>
            </a:pPr>
            <a:r>
              <a:rPr lang="en-US" sz="2400" b="1" dirty="0" smtClean="0"/>
              <a:t>1 John 3:11-15 (NIV) </a:t>
            </a:r>
            <a:r>
              <a:rPr lang="en-US" sz="2400" dirty="0" smtClean="0"/>
              <a:t/>
            </a:r>
            <a:br>
              <a:rPr lang="en-US" sz="2400" dirty="0" smtClean="0"/>
            </a:br>
            <a:r>
              <a:rPr lang="en-US" sz="2400" dirty="0" smtClean="0"/>
              <a:t>This is the message you heard from the beginning: We should love one another. </a:t>
            </a:r>
            <a:r>
              <a:rPr lang="en-US" sz="2400" baseline="30000" dirty="0" smtClean="0"/>
              <a:t>12 </a:t>
            </a:r>
            <a:r>
              <a:rPr lang="en-US" sz="2400" dirty="0" smtClean="0"/>
              <a:t> Do not be like Cain, who belonged to the evil one and murdered his brother. And why did he murder him? Because his own actions were evil and his brother's were righteous. </a:t>
            </a:r>
            <a:r>
              <a:rPr lang="en-US" sz="2400" baseline="30000" dirty="0" smtClean="0"/>
              <a:t>13 </a:t>
            </a:r>
            <a:r>
              <a:rPr lang="en-US" sz="2400" dirty="0" smtClean="0"/>
              <a:t> Do not be surprised, my brothers, if the world hates you. </a:t>
            </a:r>
            <a:r>
              <a:rPr lang="en-US" sz="2400" baseline="30000" dirty="0" smtClean="0"/>
              <a:t>14 </a:t>
            </a:r>
            <a:r>
              <a:rPr lang="en-US" sz="2400" dirty="0" smtClean="0"/>
              <a:t> We know that we have passed from death to life, because we love our brothers. </a:t>
            </a:r>
            <a:r>
              <a:rPr lang="en-US" sz="2400" u="sng" dirty="0" smtClean="0"/>
              <a:t>Anyone who does not love remains in death. </a:t>
            </a:r>
            <a:r>
              <a:rPr lang="en-US" sz="2400" baseline="30000" dirty="0" smtClean="0"/>
              <a:t>15 </a:t>
            </a:r>
            <a:r>
              <a:rPr lang="en-US" sz="2400" dirty="0" smtClean="0"/>
              <a:t> </a:t>
            </a:r>
            <a:r>
              <a:rPr lang="en-US" sz="2400" u="sng" dirty="0" smtClean="0"/>
              <a:t>Anyone who hates his brother is a murderer</a:t>
            </a:r>
            <a:r>
              <a:rPr lang="en-US" sz="2400" dirty="0" smtClean="0"/>
              <a:t>, and you know that no murderer has eternal life in him. </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361950"/>
            <a:ext cx="7696200" cy="685800"/>
          </a:xfrm>
        </p:spPr>
        <p:txBody>
          <a:bodyPr/>
          <a:lstStyle/>
          <a:p>
            <a:pPr algn="ctr"/>
            <a:r>
              <a:rPr lang="en-US" sz="3600" dirty="0" smtClean="0">
                <a:latin typeface="+mn-lt"/>
              </a:rPr>
              <a:t>Expressions of a Failure to Love. </a:t>
            </a:r>
            <a:endParaRPr lang="en-US" sz="3600" dirty="0">
              <a:latin typeface="+mn-lt"/>
            </a:endParaRPr>
          </a:p>
        </p:txBody>
      </p:sp>
      <p:sp>
        <p:nvSpPr>
          <p:cNvPr id="7" name="Content Placeholder 6"/>
          <p:cNvSpPr>
            <a:spLocks noGrp="1"/>
          </p:cNvSpPr>
          <p:nvPr>
            <p:ph idx="1"/>
          </p:nvPr>
        </p:nvSpPr>
        <p:spPr>
          <a:xfrm>
            <a:off x="685800" y="1352550"/>
            <a:ext cx="7696200" cy="2971800"/>
          </a:xfrm>
        </p:spPr>
        <p:txBody>
          <a:bodyPr/>
          <a:lstStyle/>
          <a:p>
            <a:r>
              <a:rPr lang="en-US" sz="2400" dirty="0" smtClean="0"/>
              <a:t>It speaks out of the absence of relationship of affection with the Father and His Son Jesus Christ.</a:t>
            </a:r>
          </a:p>
          <a:p>
            <a:r>
              <a:rPr lang="en-US" sz="2400" dirty="0" smtClean="0"/>
              <a:t>It is highly possible to “say right” and “do right” without “being right.”</a:t>
            </a:r>
          </a:p>
          <a:p>
            <a:r>
              <a:rPr lang="en-US" sz="2400" dirty="0" smtClean="0"/>
              <a:t>That’s why Jesus makes such a big deal of learning to “love right.”</a:t>
            </a:r>
          </a:p>
          <a:p>
            <a:r>
              <a:rPr lang="en-US" sz="2400" dirty="0" smtClean="0"/>
              <a:t>Unless we first love God, we will never be able to love others the way He wants to.</a:t>
            </a:r>
            <a:endParaRPr lang="en-US" sz="2000" dirty="0"/>
          </a:p>
        </p:txBody>
      </p:sp>
      <p:sp>
        <p:nvSpPr>
          <p:cNvPr id="5" name="Slide Number Placeholder 4"/>
          <p:cNvSpPr>
            <a:spLocks noGrp="1"/>
          </p:cNvSpPr>
          <p:nvPr>
            <p:ph type="sldNum" sz="quarter" idx="12"/>
          </p:nvPr>
        </p:nvSpPr>
        <p:spPr/>
        <p:txBody>
          <a:bodyPr/>
          <a:lstStyle/>
          <a:p>
            <a:fld id="{8F8E0DA3-18E5-42F7-8F07-9037DA3A2818}"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 gel design template">
  <a:themeElements>
    <a:clrScheme name="Office Theme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fontScheme name="Office Them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3366"/>
        </a:dk1>
        <a:lt1>
          <a:srgbClr val="FFFFFF"/>
        </a:lt1>
        <a:dk2>
          <a:srgbClr val="0099FF"/>
        </a:dk2>
        <a:lt2>
          <a:srgbClr val="CCFFFF"/>
        </a:lt2>
        <a:accent1>
          <a:srgbClr val="3366CC"/>
        </a:accent1>
        <a:accent2>
          <a:srgbClr val="00B000"/>
        </a:accent2>
        <a:accent3>
          <a:srgbClr val="AACAF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2">
        <a:dk1>
          <a:srgbClr val="777777"/>
        </a:dk1>
        <a:lt1>
          <a:srgbClr val="FFFFFF"/>
        </a:lt1>
        <a:dk2>
          <a:srgbClr val="999C8E"/>
        </a:dk2>
        <a:lt2>
          <a:srgbClr val="D1D1CB"/>
        </a:lt2>
        <a:accent1>
          <a:srgbClr val="658DA9"/>
        </a:accent1>
        <a:accent2>
          <a:srgbClr val="809EA8"/>
        </a:accent2>
        <a:accent3>
          <a:srgbClr val="CACBC6"/>
        </a:accent3>
        <a:accent4>
          <a:srgbClr val="DADADA"/>
        </a:accent4>
        <a:accent5>
          <a:srgbClr val="B8C5D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3">
        <a:dk1>
          <a:srgbClr val="E6EAD8"/>
        </a:dk1>
        <a:lt1>
          <a:srgbClr val="F4F4E8"/>
        </a:lt1>
        <a:dk2>
          <a:srgbClr val="EAE9DE"/>
        </a:dk2>
        <a:lt2>
          <a:srgbClr val="969696"/>
        </a:lt2>
        <a:accent1>
          <a:srgbClr val="E68B2C"/>
        </a:accent1>
        <a:accent2>
          <a:srgbClr val="F2C977"/>
        </a:accent2>
        <a:accent3>
          <a:srgbClr val="F8F8F2"/>
        </a:accent3>
        <a:accent4>
          <a:srgbClr val="C4C8B8"/>
        </a:accent4>
        <a:accent5>
          <a:srgbClr val="F0C4AC"/>
        </a:accent5>
        <a:accent6>
          <a:srgbClr val="DBB66B"/>
        </a:accent6>
        <a:hlink>
          <a:srgbClr val="980000"/>
        </a:hlink>
        <a:folHlink>
          <a:srgbClr val="660000"/>
        </a:folHlink>
      </a:clrScheme>
      <a:clrMap bg1="lt1" tx1="dk1" bg2="lt2" tx2="dk2" accent1="accent1" accent2="accent2" accent3="accent3" accent4="accent4" accent5="accent5" accent6="accent6" hlink="hlink" folHlink="folHlink"/>
    </a:extraClrScheme>
    <a:extraClrScheme>
      <a:clrScheme name="Office Theme 4">
        <a:dk1>
          <a:srgbClr val="6289D8"/>
        </a:dk1>
        <a:lt1>
          <a:srgbClr val="FFFFFF"/>
        </a:lt1>
        <a:dk2>
          <a:srgbClr val="99CCFF"/>
        </a:dk2>
        <a:lt2>
          <a:srgbClr val="969696"/>
        </a:lt2>
        <a:accent1>
          <a:srgbClr val="C7DABE"/>
        </a:accent1>
        <a:accent2>
          <a:srgbClr val="FF9966"/>
        </a:accent2>
        <a:accent3>
          <a:srgbClr val="FFFFFF"/>
        </a:accent3>
        <a:accent4>
          <a:srgbClr val="5374B8"/>
        </a:accent4>
        <a:accent5>
          <a:srgbClr val="E0EADB"/>
        </a:accent5>
        <a:accent6>
          <a:srgbClr val="E78A5C"/>
        </a:accent6>
        <a:hlink>
          <a:srgbClr val="A8451A"/>
        </a:hlink>
        <a:folHlink>
          <a:srgbClr val="996600"/>
        </a:folHlink>
      </a:clrScheme>
      <a:clrMap bg1="lt1" tx1="dk1" bg2="lt2" tx2="dk2" accent1="accent1" accent2="accent2" accent3="accent3" accent4="accent4" accent5="accent5" accent6="accent6" hlink="hlink" folHlink="folHlink"/>
    </a:extraClrScheme>
    <a:extraClrScheme>
      <a:clrScheme name="Office Theme 5">
        <a:dk1>
          <a:srgbClr val="3E3E5C"/>
        </a:dk1>
        <a:lt1>
          <a:srgbClr val="FFFFFF"/>
        </a:lt1>
        <a:dk2>
          <a:srgbClr val="CCCCFF"/>
        </a:dk2>
        <a:lt2>
          <a:srgbClr val="FFFFFF"/>
        </a:lt2>
        <a:accent1>
          <a:srgbClr val="60597B"/>
        </a:accent1>
        <a:accent2>
          <a:srgbClr val="6666FF"/>
        </a:accent2>
        <a:accent3>
          <a:srgbClr val="E2E2FF"/>
        </a:accent3>
        <a:accent4>
          <a:srgbClr val="DADADA"/>
        </a:accent4>
        <a:accent5>
          <a:srgbClr val="B6B5BF"/>
        </a:accent5>
        <a:accent6>
          <a:srgbClr val="5C5CE7"/>
        </a:accent6>
        <a:hlink>
          <a:srgbClr val="99CCFF"/>
        </a:hlink>
        <a:folHlink>
          <a:srgbClr val="CCECFF"/>
        </a:folHlink>
      </a:clrScheme>
      <a:clrMap bg1="dk2" tx1="lt1" bg2="dk1" tx2="lt2" accent1="accent1" accent2="accent2" accent3="accent3" accent4="accent4" accent5="accent5" accent6="accent6" hlink="hlink" folHlink="folHlink"/>
    </a:extraClrScheme>
    <a:extraClrScheme>
      <a:clrScheme name="Office Theme 6">
        <a:dk1>
          <a:srgbClr val="81DEFF"/>
        </a:dk1>
        <a:lt1>
          <a:srgbClr val="FFFFFF"/>
        </a:lt1>
        <a:dk2>
          <a:srgbClr val="CCECFF"/>
        </a:dk2>
        <a:lt2>
          <a:srgbClr val="808080"/>
        </a:lt2>
        <a:accent1>
          <a:srgbClr val="0099CC"/>
        </a:accent1>
        <a:accent2>
          <a:srgbClr val="CCCCFF"/>
        </a:accent2>
        <a:accent3>
          <a:srgbClr val="FFFFFF"/>
        </a:accent3>
        <a:accent4>
          <a:srgbClr val="6DBDDA"/>
        </a:accent4>
        <a:accent5>
          <a:srgbClr val="AACAE2"/>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
      <a:clrScheme name="Office Theme 7">
        <a:dk1>
          <a:srgbClr val="777777"/>
        </a:dk1>
        <a:lt1>
          <a:srgbClr val="FFFFFF"/>
        </a:lt1>
        <a:dk2>
          <a:srgbClr val="FFFFD9"/>
        </a:dk2>
        <a:lt2>
          <a:srgbClr val="EAEAEA"/>
        </a:lt2>
        <a:accent1>
          <a:srgbClr val="0099CC"/>
        </a:accent1>
        <a:accent2>
          <a:srgbClr val="33CCCC"/>
        </a:accent2>
        <a:accent3>
          <a:srgbClr val="FFFFE9"/>
        </a:accent3>
        <a:accent4>
          <a:srgbClr val="DADADA"/>
        </a:accent4>
        <a:accent5>
          <a:srgbClr val="AACAE2"/>
        </a:accent5>
        <a:accent6>
          <a:srgbClr val="2DB9B9"/>
        </a:accent6>
        <a:hlink>
          <a:srgbClr val="FFCC66"/>
        </a:hlink>
        <a:folHlink>
          <a:srgbClr val="CCFFFF"/>
        </a:folHlink>
      </a:clrScheme>
      <a:clrMap bg1="dk2" tx1="lt1" bg2="dk1" tx2="lt2" accent1="accent1" accent2="accent2" accent3="accent3" accent4="accent4" accent5="accent5" accent6="accent6" hlink="hlink" folHlink="folHlink"/>
    </a:extraClrScheme>
    <a:extraClrScheme>
      <a:clrScheme name="Office Theme 8">
        <a:dk1>
          <a:srgbClr val="969696"/>
        </a:dk1>
        <a:lt1>
          <a:srgbClr val="FFFFFF"/>
        </a:lt1>
        <a:dk2>
          <a:srgbClr val="DDDDDD"/>
        </a:dk2>
        <a:lt2>
          <a:srgbClr val="333333"/>
        </a:lt2>
        <a:accent1>
          <a:srgbClr val="EAEAEA"/>
        </a:accent1>
        <a:accent2>
          <a:srgbClr val="808080"/>
        </a:accent2>
        <a:accent3>
          <a:srgbClr val="FFFFFF"/>
        </a:accent3>
        <a:accent4>
          <a:srgbClr val="7F7F7F"/>
        </a:accent4>
        <a:accent5>
          <a:srgbClr val="F3F3F3"/>
        </a:accent5>
        <a:accent6>
          <a:srgbClr val="737373"/>
        </a:accent6>
        <a:hlink>
          <a:srgbClr val="4D4D4D"/>
        </a:hlink>
        <a:folHlink>
          <a:srgbClr val="B2B2B2"/>
        </a:folHlink>
      </a:clrScheme>
      <a:clrMap bg1="lt1" tx1="dk1" bg2="lt2" tx2="dk2" accent1="accent1" accent2="accent2" accent3="accent3" accent4="accent4" accent5="accent5" accent6="accent6" hlink="hlink" folHlink="folHlink"/>
    </a:extraClrScheme>
    <a:extraClrScheme>
      <a:clrScheme name="Office Theme 9">
        <a:dk1>
          <a:srgbClr val="5886B4"/>
        </a:dk1>
        <a:lt1>
          <a:srgbClr val="FFFFFF"/>
        </a:lt1>
        <a:dk2>
          <a:srgbClr val="CDF1FF"/>
        </a:dk2>
        <a:lt2>
          <a:srgbClr val="808080"/>
        </a:lt2>
        <a:accent1>
          <a:srgbClr val="BBE0E3"/>
        </a:accent1>
        <a:accent2>
          <a:srgbClr val="333399"/>
        </a:accent2>
        <a:accent3>
          <a:srgbClr val="FFFFFF"/>
        </a:accent3>
        <a:accent4>
          <a:srgbClr val="4A7299"/>
        </a:accent4>
        <a:accent5>
          <a:srgbClr val="DAEDEF"/>
        </a:accent5>
        <a:accent6>
          <a:srgbClr val="2D2D8A"/>
        </a:accent6>
        <a:hlink>
          <a:srgbClr val="009999"/>
        </a:hlink>
        <a:folHlink>
          <a:srgbClr val="000099"/>
        </a:folHlink>
      </a:clrScheme>
      <a:clrMap bg1="lt1" tx1="dk1" bg2="lt2" tx2="dk2" accent1="accent1" accent2="accent2" accent3="accent3" accent4="accent4" accent5="accent5" accent6="accent6" hlink="hlink" folHlink="folHlink"/>
    </a:extraClrScheme>
    <a:extraClrScheme>
      <a:clrScheme name="Office Theme 10">
        <a:dk1>
          <a:srgbClr val="5886B4"/>
        </a:dk1>
        <a:lt1>
          <a:srgbClr val="F4F4E8"/>
        </a:lt1>
        <a:dk2>
          <a:srgbClr val="00AAE6"/>
        </a:dk2>
        <a:lt2>
          <a:srgbClr val="808080"/>
        </a:lt2>
        <a:accent1>
          <a:srgbClr val="D0E2F5"/>
        </a:accent1>
        <a:accent2>
          <a:srgbClr val="6699CC"/>
        </a:accent2>
        <a:accent3>
          <a:srgbClr val="F8F8F2"/>
        </a:accent3>
        <a:accent4>
          <a:srgbClr val="4A7299"/>
        </a:accent4>
        <a:accent5>
          <a:srgbClr val="E4EEF9"/>
        </a:accent5>
        <a:accent6>
          <a:srgbClr val="5C8AB9"/>
        </a:accent6>
        <a:hlink>
          <a:srgbClr val="FF6600"/>
        </a:hlink>
        <a:folHlink>
          <a:srgbClr val="993300"/>
        </a:folHlink>
      </a:clrScheme>
      <a:clrMap bg1="lt1" tx1="dk1" bg2="lt2" tx2="dk2" accent1="accent1" accent2="accent2" accent3="accent3" accent4="accent4" accent5="accent5" accent6="accent6" hlink="hlink" folHlink="folHlink"/>
    </a:extraClrScheme>
    <a:extraClrScheme>
      <a:clrScheme name="Office Theme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clrMap bg1="dk2" tx1="lt1" bg2="dk1" tx2="lt2" accent1="accent1" accent2="accent2" accent3="accent3" accent4="accent4" accent5="accent5" accent6="accent6" hlink="hlink" folHlink="folHlink"/>
    </a:extraClrScheme>
    <a:extraClrScheme>
      <a:clrScheme name="Office Theme 12">
        <a:dk1>
          <a:srgbClr val="336699"/>
        </a:dk1>
        <a:lt1>
          <a:srgbClr val="FFFFFF"/>
        </a:lt1>
        <a:dk2>
          <a:srgbClr val="99CCFF"/>
        </a:dk2>
        <a:lt2>
          <a:srgbClr val="E3EBF1"/>
        </a:lt2>
        <a:accent1>
          <a:srgbClr val="003399"/>
        </a:accent1>
        <a:accent2>
          <a:srgbClr val="457A8B"/>
        </a:accent2>
        <a:accent3>
          <a:srgbClr val="CAE2FF"/>
        </a:accent3>
        <a:accent4>
          <a:srgbClr val="DADADA"/>
        </a:accent4>
        <a:accent5>
          <a:srgbClr val="AAADCA"/>
        </a:accent5>
        <a:accent6>
          <a:srgbClr val="3E6E7D"/>
        </a:accent6>
        <a:hlink>
          <a:srgbClr val="66CCFF"/>
        </a:hlink>
        <a:folHlink>
          <a:srgbClr val="CCECFF"/>
        </a:folHlink>
      </a:clrScheme>
      <a:clrMap bg1="dk2" tx1="lt1" bg2="dk1" tx2="lt2" accent1="accent1" accent2="accent2" accent3="accent3" accent4="accent4" accent5="accent5" accent6="accent6" hlink="hlink" folHlink="folHlink"/>
    </a:extraClrScheme>
    <a:extraClrScheme>
      <a:clrScheme name="Office Theme 13">
        <a:dk1>
          <a:srgbClr val="003366"/>
        </a:dk1>
        <a:lt1>
          <a:srgbClr val="CCFFFF"/>
        </a:lt1>
        <a:dk2>
          <a:srgbClr val="6699FF"/>
        </a:dk2>
        <a:lt2>
          <a:srgbClr val="0785DB"/>
        </a:lt2>
        <a:accent1>
          <a:srgbClr val="4B78D3"/>
        </a:accent1>
        <a:accent2>
          <a:srgbClr val="00B000"/>
        </a:accent2>
        <a:accent3>
          <a:srgbClr val="B8CAFF"/>
        </a:accent3>
        <a:accent4>
          <a:srgbClr val="AEDADA"/>
        </a:accent4>
        <a:accent5>
          <a:srgbClr val="B1BEE6"/>
        </a:accent5>
        <a:accent6>
          <a:srgbClr val="009F00"/>
        </a:accent6>
        <a:hlink>
          <a:srgbClr val="66CCFF"/>
        </a:hlink>
        <a:folHlink>
          <a:srgbClr val="CCFFCC"/>
        </a:folHlink>
      </a:clrScheme>
      <a:clrMap bg1="dk2" tx1="lt1" bg2="dk1" tx2="lt2" accent1="accent1" accent2="accent2" accent3="accent3" accent4="accent4" accent5="accent5" accent6="accent6" hlink="hlink" folHlink="folHlink"/>
    </a:extraClrScheme>
    <a:extraClrScheme>
      <a:clrScheme name="Office Theme 14">
        <a:dk1>
          <a:srgbClr val="81DEFF"/>
        </a:dk1>
        <a:lt1>
          <a:srgbClr val="FFFFFF"/>
        </a:lt1>
        <a:dk2>
          <a:srgbClr val="CCECFF"/>
        </a:dk2>
        <a:lt2>
          <a:srgbClr val="808080"/>
        </a:lt2>
        <a:accent1>
          <a:srgbClr val="0B6FC1"/>
        </a:accent1>
        <a:accent2>
          <a:srgbClr val="CCCCFF"/>
        </a:accent2>
        <a:accent3>
          <a:srgbClr val="FFFFFF"/>
        </a:accent3>
        <a:accent4>
          <a:srgbClr val="6DBDDA"/>
        </a:accent4>
        <a:accent5>
          <a:srgbClr val="AABBDD"/>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 gel design template</Template>
  <TotalTime>5078</TotalTime>
  <Words>679</Words>
  <Application>Microsoft Office PowerPoint</Application>
  <PresentationFormat>On-screen Show (16:9)</PresentationFormat>
  <Paragraphs>96</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Blue gel design template</vt:lpstr>
      <vt:lpstr>The Look Of Love The Corinthian Correction</vt:lpstr>
      <vt:lpstr>An Unhealthy Relationship With God</vt:lpstr>
      <vt:lpstr>A God-Shaped Love</vt:lpstr>
      <vt:lpstr>The Second Incarnation</vt:lpstr>
      <vt:lpstr>Do People Experience God Through Me?</vt:lpstr>
      <vt:lpstr>Slide 6</vt:lpstr>
      <vt:lpstr>Too Much Hate Talk</vt:lpstr>
      <vt:lpstr>John Has Strong Words About Hate</vt:lpstr>
      <vt:lpstr>Expressions of a Failure to Love. </vt:lpstr>
      <vt:lpstr>What Does Scripture Record As The First Thing God Ever Did?</vt:lpstr>
      <vt:lpstr>What God Did First?</vt:lpstr>
      <vt:lpstr>Slide 12</vt:lpstr>
      <vt:lpstr>God’s Plan to Save the World Exists Because God Loved First.   1 John 4:11 (ESV)  Beloved, if God so loved us, we also ought to love one another.</vt:lpstr>
      <vt:lpstr>The New Testament Reveals A Striking Contrast To The Idea Of  Love First.</vt:lpstr>
      <vt:lpstr>The Church of God At Corinth</vt:lpstr>
      <vt:lpstr>Slide 16</vt:lpstr>
      <vt:lpstr>Slide 17</vt:lpstr>
      <vt:lpstr>Corinth A Troubled City With a Troubled Church</vt:lpstr>
      <vt:lpstr>The Corinthian Mess</vt:lpstr>
      <vt:lpstr>Their Choices Reflected An Ungodly Approach to Relationships</vt:lpstr>
      <vt:lpstr>Paul’s Corinthian Correction was to  Teach Them How to Love!</vt:lpstr>
      <vt:lpstr>1 Corinthians 13:1-13 (NIV)</vt:lpstr>
      <vt:lpstr>Slide 23</vt:lpstr>
      <vt:lpstr>Slide 24</vt:lpstr>
      <vt:lpstr>Next Week We Start Unpacking Paul’s Description of Love, How it Applied to Them  And How it Applies to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God Defined Love</dc:title>
  <dc:creator>Brad Carman</dc:creator>
  <cp:lastModifiedBy>Brad Carman</cp:lastModifiedBy>
  <cp:revision>9</cp:revision>
  <dcterms:created xsi:type="dcterms:W3CDTF">2020-01-01T16:18:37Z</dcterms:created>
  <dcterms:modified xsi:type="dcterms:W3CDTF">2020-01-11T19:33:42Z</dcterms:modified>
</cp:coreProperties>
</file>